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4" r:id="rId3"/>
    <p:sldId id="263" r:id="rId4"/>
    <p:sldId id="331" r:id="rId5"/>
    <p:sldId id="304" r:id="rId6"/>
    <p:sldId id="301" r:id="rId7"/>
    <p:sldId id="318" r:id="rId8"/>
    <p:sldId id="314" r:id="rId9"/>
    <p:sldId id="320" r:id="rId10"/>
    <p:sldId id="321" r:id="rId11"/>
    <p:sldId id="322" r:id="rId12"/>
    <p:sldId id="323" r:id="rId13"/>
    <p:sldId id="315" r:id="rId14"/>
    <p:sldId id="325" r:id="rId15"/>
    <p:sldId id="326" r:id="rId16"/>
    <p:sldId id="327" r:id="rId17"/>
    <p:sldId id="328" r:id="rId18"/>
    <p:sldId id="260" r:id="rId19"/>
    <p:sldId id="294" r:id="rId20"/>
    <p:sldId id="295" r:id="rId21"/>
    <p:sldId id="329" r:id="rId22"/>
    <p:sldId id="296" r:id="rId23"/>
    <p:sldId id="305" r:id="rId24"/>
    <p:sldId id="298" r:id="rId25"/>
    <p:sldId id="317" r:id="rId26"/>
    <p:sldId id="302" r:id="rId27"/>
    <p:sldId id="277" r:id="rId28"/>
    <p:sldId id="287" r:id="rId29"/>
    <p:sldId id="280" r:id="rId30"/>
    <p:sldId id="330" r:id="rId31"/>
    <p:sldId id="316" r:id="rId32"/>
    <p:sldId id="268" r:id="rId33"/>
    <p:sldId id="312" r:id="rId34"/>
    <p:sldId id="292" r:id="rId35"/>
    <p:sldId id="282" r:id="rId36"/>
    <p:sldId id="283" r:id="rId37"/>
    <p:sldId id="284" r:id="rId38"/>
    <p:sldId id="271" r:id="rId39"/>
    <p:sldId id="285" r:id="rId40"/>
    <p:sldId id="286" r:id="rId41"/>
    <p:sldId id="273"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13C5C-8F77-41AB-9B59-C6996031F1E1}" v="115" dt="2021-11-18T13:25:14.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77" d="100"/>
          <a:sy n="77" d="100"/>
        </p:scale>
        <p:origin x="77" y="25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BC5B3-EC7C-46FA-801F-9DE41E75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00FDE2B-FA98-4524-861A-A02E1E6FBD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265000D-5409-40C5-BE2F-596083303301}"/>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5" name="Footer Placeholder 4">
            <a:extLst>
              <a:ext uri="{FF2B5EF4-FFF2-40B4-BE49-F238E27FC236}">
                <a16:creationId xmlns:a16="http://schemas.microsoft.com/office/drawing/2014/main" xmlns="" id="{AAD2A6D5-2273-495C-A0CA-DF5C81F07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E30738-EAE7-4E38-8F3C-90DB63BFC5EF}"/>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83471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4401D-F215-472E-9159-9A6CAD3EF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CA84D9D-1D38-48D2-BE29-4090BF8CA3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7C9609-61BF-4CB5-9D4B-9CB583A8EEF7}"/>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5" name="Footer Placeholder 4">
            <a:extLst>
              <a:ext uri="{FF2B5EF4-FFF2-40B4-BE49-F238E27FC236}">
                <a16:creationId xmlns:a16="http://schemas.microsoft.com/office/drawing/2014/main" xmlns="" id="{AA365074-DDC8-4156-9889-2FF03F98B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63F9F3-F3D2-4815-8451-9800C3A40E14}"/>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106092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C7A8B96-3167-40EC-BBA9-2343065CD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877827-8830-454E-B81C-DB6DA3F13B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7862E5-CB57-48EF-9E66-0AD57E6FBE71}"/>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5" name="Footer Placeholder 4">
            <a:extLst>
              <a:ext uri="{FF2B5EF4-FFF2-40B4-BE49-F238E27FC236}">
                <a16:creationId xmlns:a16="http://schemas.microsoft.com/office/drawing/2014/main" xmlns="" id="{C6044C92-41D1-4D64-89D3-29F3F0C12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D92DA0-083D-40B0-BAA3-613E5BF6C58F}"/>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81019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B3467-DD67-48D9-B2B6-B1C98E7753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C024E2-4C05-4351-B75A-6CFF6E8B8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AF1264-B5EA-42AF-930A-AFDDDD55445E}"/>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5" name="Footer Placeholder 4">
            <a:extLst>
              <a:ext uri="{FF2B5EF4-FFF2-40B4-BE49-F238E27FC236}">
                <a16:creationId xmlns:a16="http://schemas.microsoft.com/office/drawing/2014/main" xmlns="" id="{26868D25-2448-46F2-B1BB-45758C8F6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5FDFE8-5385-4685-AA20-D6C6F00175FF}"/>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9718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B71E3-476E-40CD-A7B2-1901086643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2DB0826-4222-402D-BFF4-34A83738D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5B1CDB-C852-412E-B7B2-4218552FB163}"/>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5" name="Footer Placeholder 4">
            <a:extLst>
              <a:ext uri="{FF2B5EF4-FFF2-40B4-BE49-F238E27FC236}">
                <a16:creationId xmlns:a16="http://schemas.microsoft.com/office/drawing/2014/main" xmlns="" id="{F643F209-3183-44CA-83CA-3D9A1D894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205F29-19B8-4819-B303-080283FA468C}"/>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121634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A4A01-BF97-4B8E-B1E3-EFE725A24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850FDB-8D31-46D6-A831-6572B4937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C5905D-E61C-4608-86EA-CBB256006B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AEABB3F-838F-4310-B984-765A5A600491}"/>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6" name="Footer Placeholder 5">
            <a:extLst>
              <a:ext uri="{FF2B5EF4-FFF2-40B4-BE49-F238E27FC236}">
                <a16:creationId xmlns:a16="http://schemas.microsoft.com/office/drawing/2014/main" xmlns="" id="{0E97E6B3-3BD6-45AC-B823-D8426C314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51FF37-D44B-4243-9731-976958AD83B1}"/>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255895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8D1F7-6DDA-45CE-A3B2-54D406804E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FB19C3A-96ED-4E2C-BF63-93EE53220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EB75D71-C424-421F-B73D-D695C5E3E0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D55FD82-8DB3-4F43-80EC-9714D7C85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DD8DCF1-1E5C-4118-87EF-5CDA3D4B58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FDD3BA2-1F06-418C-8B3B-38AB18317C32}"/>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8" name="Footer Placeholder 7">
            <a:extLst>
              <a:ext uri="{FF2B5EF4-FFF2-40B4-BE49-F238E27FC236}">
                <a16:creationId xmlns:a16="http://schemas.microsoft.com/office/drawing/2014/main" xmlns="" id="{83E346CE-535E-42A6-84E1-48A7A17EC5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F733354-7702-4A7E-8187-6ACFD6ECC2CE}"/>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302131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0D576-9FF7-4F1B-9D8E-A01AAFB983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463DD8B-210E-40F6-B643-FE0F861FF804}"/>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4" name="Footer Placeholder 3">
            <a:extLst>
              <a:ext uri="{FF2B5EF4-FFF2-40B4-BE49-F238E27FC236}">
                <a16:creationId xmlns:a16="http://schemas.microsoft.com/office/drawing/2014/main" xmlns="" id="{9AAD66C6-B47F-46C6-A0CB-8680A451A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D66C71D-AAB7-4C71-B26E-F39625A0944F}"/>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231977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3EFAEF-F2B0-44F4-978C-A801E87FA2BE}"/>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3" name="Footer Placeholder 2">
            <a:extLst>
              <a:ext uri="{FF2B5EF4-FFF2-40B4-BE49-F238E27FC236}">
                <a16:creationId xmlns:a16="http://schemas.microsoft.com/office/drawing/2014/main" xmlns="" id="{EA68698F-47DF-450F-8107-2B61A7A59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63558FD-CF34-4C95-AA8D-12D7A01D286D}"/>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224781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B8429-A54F-4717-A11B-5ED05FE7A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CF5CEAA-04E2-48AB-A3AB-B49312E234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1C724D5-BA5B-4073-B4CC-F12F77B52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39B288-551B-49D1-A227-5489084CD885}"/>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6" name="Footer Placeholder 5">
            <a:extLst>
              <a:ext uri="{FF2B5EF4-FFF2-40B4-BE49-F238E27FC236}">
                <a16:creationId xmlns:a16="http://schemas.microsoft.com/office/drawing/2014/main" xmlns="" id="{9E26F636-50A7-42C1-B07D-BBFE8591B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AA1096-8BC0-4EB2-9DA3-586B362FF22D}"/>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377144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9A5B4-428E-4B89-8041-25F552B4A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BABD65-D491-4A67-9DEE-E69DA7739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B3F85A-DB08-45FA-9CE3-A23C5AA65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C5772CF-E301-486E-B6A2-6B414399AA5A}"/>
              </a:ext>
            </a:extLst>
          </p:cNvPr>
          <p:cNvSpPr>
            <a:spLocks noGrp="1"/>
          </p:cNvSpPr>
          <p:nvPr>
            <p:ph type="dt" sz="half" idx="10"/>
          </p:nvPr>
        </p:nvSpPr>
        <p:spPr/>
        <p:txBody>
          <a:bodyPr/>
          <a:lstStyle/>
          <a:p>
            <a:fld id="{E3ACFE0C-9817-458A-9593-7CF83AEC2E62}" type="datetimeFigureOut">
              <a:rPr lang="en-US" smtClean="0"/>
              <a:t>11/19/2021</a:t>
            </a:fld>
            <a:endParaRPr lang="en-US"/>
          </a:p>
        </p:txBody>
      </p:sp>
      <p:sp>
        <p:nvSpPr>
          <p:cNvPr id="6" name="Footer Placeholder 5">
            <a:extLst>
              <a:ext uri="{FF2B5EF4-FFF2-40B4-BE49-F238E27FC236}">
                <a16:creationId xmlns:a16="http://schemas.microsoft.com/office/drawing/2014/main" xmlns="" id="{8A0FEFFD-C779-4BED-ACE5-0A7B1A702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78B0F6-9780-4032-984C-222E73A7B333}"/>
              </a:ext>
            </a:extLst>
          </p:cNvPr>
          <p:cNvSpPr>
            <a:spLocks noGrp="1"/>
          </p:cNvSpPr>
          <p:nvPr>
            <p:ph type="sldNum" sz="quarter" idx="12"/>
          </p:nvPr>
        </p:nvSpPr>
        <p:spPr/>
        <p:txBody>
          <a:bodyPr/>
          <a:lstStyle/>
          <a:p>
            <a:fld id="{5882E56D-0B40-45BA-B172-45376B8C5F6A}" type="slidenum">
              <a:rPr lang="en-US" smtClean="0"/>
              <a:t>‹#›</a:t>
            </a:fld>
            <a:endParaRPr lang="en-US"/>
          </a:p>
        </p:txBody>
      </p:sp>
    </p:spTree>
    <p:extLst>
      <p:ext uri="{BB962C8B-B14F-4D97-AF65-F5344CB8AC3E}">
        <p14:creationId xmlns:p14="http://schemas.microsoft.com/office/powerpoint/2010/main" val="158934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53BD93-9163-4621-8608-54CAAACD0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527785C-B9DB-4AE4-8B53-9DCC118D1E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5EA9D2-D783-48D1-94EA-3AC4A4912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CFE0C-9817-458A-9593-7CF83AEC2E62}" type="datetimeFigureOut">
              <a:rPr lang="en-US" smtClean="0"/>
              <a:t>11/19/2021</a:t>
            </a:fld>
            <a:endParaRPr lang="en-US"/>
          </a:p>
        </p:txBody>
      </p:sp>
      <p:sp>
        <p:nvSpPr>
          <p:cNvPr id="5" name="Footer Placeholder 4">
            <a:extLst>
              <a:ext uri="{FF2B5EF4-FFF2-40B4-BE49-F238E27FC236}">
                <a16:creationId xmlns:a16="http://schemas.microsoft.com/office/drawing/2014/main" xmlns="" id="{179638BA-23E8-4142-BDD4-8CC9ED2E83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4AA41F9-1E18-4B14-894B-1CB95AE9D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2E56D-0B40-45BA-B172-45376B8C5F6A}" type="slidenum">
              <a:rPr lang="en-US" smtClean="0"/>
              <a:t>‹#›</a:t>
            </a:fld>
            <a:endParaRPr lang="en-US"/>
          </a:p>
        </p:txBody>
      </p:sp>
    </p:spTree>
    <p:extLst>
      <p:ext uri="{BB962C8B-B14F-4D97-AF65-F5344CB8AC3E}">
        <p14:creationId xmlns:p14="http://schemas.microsoft.com/office/powerpoint/2010/main" val="38761902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76906711-0AFB-47DD-A4B6-4E94B38B8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xmlns="" id="{AA91F649-894C-41F6-A21D-3D1AC558E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xmlns="" id="{E8BE1CA7-9927-4ECA-9EF5-4A5643EBF744}"/>
              </a:ext>
            </a:extLst>
          </p:cNvPr>
          <p:cNvSpPr txBox="1"/>
          <p:nvPr/>
        </p:nvSpPr>
        <p:spPr>
          <a:xfrm>
            <a:off x="638881" y="92353"/>
            <a:ext cx="10909640" cy="151030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600" b="1" kern="1200" dirty="0">
                <a:solidFill>
                  <a:srgbClr val="FFFFFF"/>
                </a:solidFill>
                <a:effectLst/>
                <a:latin typeface="+mj-lt"/>
                <a:ea typeface="+mj-ea"/>
                <a:cs typeface="+mj-cs"/>
              </a:rPr>
              <a:t>American Rescue Plan Act </a:t>
            </a:r>
          </a:p>
          <a:p>
            <a:pPr algn="ctr">
              <a:lnSpc>
                <a:spcPct val="90000"/>
              </a:lnSpc>
              <a:spcBef>
                <a:spcPct val="0"/>
              </a:spcBef>
              <a:spcAft>
                <a:spcPts val="600"/>
              </a:spcAft>
            </a:pPr>
            <a:r>
              <a:rPr lang="en-US" sz="4600" b="1" kern="1200" dirty="0">
                <a:solidFill>
                  <a:srgbClr val="FFFFFF"/>
                </a:solidFill>
                <a:effectLst/>
                <a:latin typeface="+mj-lt"/>
                <a:ea typeface="+mj-ea"/>
                <a:cs typeface="+mj-cs"/>
              </a:rPr>
              <a:t>State And Local Fiscal Recovery Funds</a:t>
            </a:r>
            <a:endParaRPr lang="en-US" sz="4600" b="1" kern="1200" dirty="0">
              <a:solidFill>
                <a:srgbClr val="FFFFFF"/>
              </a:solidFill>
              <a:latin typeface="+mj-lt"/>
              <a:ea typeface="+mj-ea"/>
              <a:cs typeface="+mj-cs"/>
            </a:endParaRPr>
          </a:p>
        </p:txBody>
      </p:sp>
      <p:sp>
        <p:nvSpPr>
          <p:cNvPr id="37" name="sketch line">
            <a:extLst>
              <a:ext uri="{FF2B5EF4-FFF2-40B4-BE49-F238E27FC236}">
                <a16:creationId xmlns:a16="http://schemas.microsoft.com/office/drawing/2014/main" xmlns="" id="{56037404-66BD-46B5-9323-1B53131967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5C4BA64C-E701-4B27-88BE-4BB46B1C29B4}"/>
              </a:ext>
            </a:extLst>
          </p:cNvPr>
          <p:cNvPicPr>
            <a:picLocks noChangeAspect="1"/>
          </p:cNvPicPr>
          <p:nvPr/>
        </p:nvPicPr>
        <p:blipFill>
          <a:blip r:embed="rId2"/>
          <a:stretch>
            <a:fillRect/>
          </a:stretch>
        </p:blipFill>
        <p:spPr>
          <a:xfrm>
            <a:off x="1035177" y="3413179"/>
            <a:ext cx="10118598" cy="2327279"/>
          </a:xfrm>
          <a:prstGeom prst="rect">
            <a:avLst/>
          </a:prstGeom>
        </p:spPr>
      </p:pic>
    </p:spTree>
    <p:extLst>
      <p:ext uri="{BB962C8B-B14F-4D97-AF65-F5344CB8AC3E}">
        <p14:creationId xmlns:p14="http://schemas.microsoft.com/office/powerpoint/2010/main" val="407401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7477BA00-99FB-4829-98A0-A2E11E81891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mn-cs"/>
              </a:rPr>
              <a:t>Ordinance Driven Amendments</a:t>
            </a:r>
          </a:p>
        </p:txBody>
      </p:sp>
      <p:pic>
        <p:nvPicPr>
          <p:cNvPr id="2" name="Picture 1">
            <a:extLst>
              <a:ext uri="{FF2B5EF4-FFF2-40B4-BE49-F238E27FC236}">
                <a16:creationId xmlns:a16="http://schemas.microsoft.com/office/drawing/2014/main" xmlns="" id="{54316E2B-87B5-48D8-B65B-2BEC3A508479}"/>
              </a:ext>
            </a:extLst>
          </p:cNvPr>
          <p:cNvPicPr>
            <a:picLocks noChangeAspect="1"/>
          </p:cNvPicPr>
          <p:nvPr/>
        </p:nvPicPr>
        <p:blipFill>
          <a:blip r:embed="rId2"/>
          <a:stretch>
            <a:fillRect/>
          </a:stretch>
        </p:blipFill>
        <p:spPr>
          <a:xfrm>
            <a:off x="1093493" y="1555286"/>
            <a:ext cx="9958820" cy="4544824"/>
          </a:xfrm>
          <a:prstGeom prst="rect">
            <a:avLst/>
          </a:prstGeom>
        </p:spPr>
      </p:pic>
      <p:sp>
        <p:nvSpPr>
          <p:cNvPr id="6" name="Rectangle 5">
            <a:extLst>
              <a:ext uri="{FF2B5EF4-FFF2-40B4-BE49-F238E27FC236}">
                <a16:creationId xmlns:a16="http://schemas.microsoft.com/office/drawing/2014/main" xmlns="" id="{64C4202E-C8AE-4826-A6B0-BA5CDDD55C26}"/>
              </a:ext>
            </a:extLst>
          </p:cNvPr>
          <p:cNvSpPr/>
          <p:nvPr/>
        </p:nvSpPr>
        <p:spPr>
          <a:xfrm>
            <a:off x="418011" y="3492137"/>
            <a:ext cx="11120846" cy="29086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D50A330E-228D-4AB1-A631-EDC1FDD25695}"/>
              </a:ext>
            </a:extLst>
          </p:cNvPr>
          <p:cNvPicPr/>
          <p:nvPr/>
        </p:nvPicPr>
        <p:blipFill>
          <a:blip r:embed="rId3" cstate="print"/>
          <a:stretch>
            <a:fillRect/>
          </a:stretch>
        </p:blipFill>
        <p:spPr>
          <a:xfrm>
            <a:off x="10241280" y="6238279"/>
            <a:ext cx="1765922" cy="423176"/>
          </a:xfrm>
          <a:prstGeom prst="rect">
            <a:avLst/>
          </a:prstGeom>
        </p:spPr>
      </p:pic>
      <p:pic>
        <p:nvPicPr>
          <p:cNvPr id="7" name="Picture 6" descr="Free Auditors Cliparts, Download Free Auditors Cliparts png images, Free  ClipArts on Clipart Library">
            <a:extLst>
              <a:ext uri="{FF2B5EF4-FFF2-40B4-BE49-F238E27FC236}">
                <a16:creationId xmlns:a16="http://schemas.microsoft.com/office/drawing/2014/main" xmlns="" id="{F8A11B86-11A8-4E80-AC87-901BD15D3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366" y="229395"/>
            <a:ext cx="1713670" cy="17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5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7477BA00-99FB-4829-98A0-A2E11E81891E}"/>
              </a:ext>
            </a:extLst>
          </p:cNvPr>
          <p:cNvSpPr txBox="1"/>
          <p:nvPr/>
        </p:nvSpPr>
        <p:spPr>
          <a:xfrm>
            <a:off x="355157" y="1927281"/>
            <a:ext cx="4919870" cy="423669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Light" panose="020F0302020204030204"/>
                <a:ea typeface="+mn-ea"/>
                <a:cs typeface="+mn-cs"/>
              </a:rPr>
              <a:t>Process Claims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Light" panose="020F0302020204030204"/>
                <a:ea typeface="+mn-ea"/>
                <a:cs typeface="+mn-cs"/>
              </a:rPr>
              <a:t>Against the Amended Budget</a:t>
            </a:r>
          </a:p>
        </p:txBody>
      </p:sp>
      <p:pic>
        <p:nvPicPr>
          <p:cNvPr id="2" name="Picture 1">
            <a:extLst>
              <a:ext uri="{FF2B5EF4-FFF2-40B4-BE49-F238E27FC236}">
                <a16:creationId xmlns:a16="http://schemas.microsoft.com/office/drawing/2014/main" xmlns="" id="{FF731BF3-A1AF-499E-BC5D-653FF07A4AAE}"/>
              </a:ext>
            </a:extLst>
          </p:cNvPr>
          <p:cNvPicPr>
            <a:picLocks noChangeAspect="1"/>
          </p:cNvPicPr>
          <p:nvPr/>
        </p:nvPicPr>
        <p:blipFill>
          <a:blip r:embed="rId2"/>
          <a:stretch>
            <a:fillRect/>
          </a:stretch>
        </p:blipFill>
        <p:spPr>
          <a:xfrm>
            <a:off x="5923722" y="109331"/>
            <a:ext cx="6119191" cy="6535058"/>
          </a:xfrm>
          <a:prstGeom prst="rect">
            <a:avLst/>
          </a:prstGeom>
        </p:spPr>
      </p:pic>
      <p:sp>
        <p:nvSpPr>
          <p:cNvPr id="6" name="Rectangle 5">
            <a:extLst>
              <a:ext uri="{FF2B5EF4-FFF2-40B4-BE49-F238E27FC236}">
                <a16:creationId xmlns:a16="http://schemas.microsoft.com/office/drawing/2014/main" xmlns="" id="{AF578972-0713-49EF-8A8A-380803C15EF3}"/>
              </a:ext>
            </a:extLst>
          </p:cNvPr>
          <p:cNvSpPr/>
          <p:nvPr/>
        </p:nvSpPr>
        <p:spPr>
          <a:xfrm>
            <a:off x="5655364" y="213611"/>
            <a:ext cx="6536635" cy="65350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74D17B7E-CC90-4B48-8F4B-9172F34139FC}"/>
              </a:ext>
            </a:extLst>
          </p:cNvPr>
          <p:cNvPicPr/>
          <p:nvPr/>
        </p:nvPicPr>
        <p:blipFill>
          <a:blip r:embed="rId3" cstate="print"/>
          <a:stretch>
            <a:fillRect/>
          </a:stretch>
        </p:blipFill>
        <p:spPr>
          <a:xfrm>
            <a:off x="174172" y="6221213"/>
            <a:ext cx="1765922" cy="423176"/>
          </a:xfrm>
          <a:prstGeom prst="rect">
            <a:avLst/>
          </a:prstGeom>
        </p:spPr>
      </p:pic>
      <p:pic>
        <p:nvPicPr>
          <p:cNvPr id="7" name="Picture 6" descr="Free Auditors Cliparts, Download Free Auditors Cliparts png images, Free  ClipArts on Clipart Library">
            <a:extLst>
              <a:ext uri="{FF2B5EF4-FFF2-40B4-BE49-F238E27FC236}">
                <a16:creationId xmlns:a16="http://schemas.microsoft.com/office/drawing/2014/main" xmlns="" id="{244EE7DD-BD76-4AFF-BB26-FDC7D2A80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72" y="213611"/>
            <a:ext cx="1713670" cy="17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82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E967FAA3-7101-416E-B80D-E141A4AC6E40}"/>
              </a:ext>
            </a:extLst>
          </p:cNvPr>
          <p:cNvPicPr/>
          <p:nvPr/>
        </p:nvPicPr>
        <p:blipFill>
          <a:blip r:embed="rId2" cstate="print"/>
          <a:stretch>
            <a:fillRect/>
          </a:stretch>
        </p:blipFill>
        <p:spPr>
          <a:xfrm>
            <a:off x="243840" y="6327324"/>
            <a:ext cx="1765922" cy="423176"/>
          </a:xfrm>
          <a:prstGeom prst="rect">
            <a:avLst/>
          </a:prstGeom>
        </p:spPr>
      </p:pic>
      <p:pic>
        <p:nvPicPr>
          <p:cNvPr id="13" name="Picture 12">
            <a:extLst>
              <a:ext uri="{FF2B5EF4-FFF2-40B4-BE49-F238E27FC236}">
                <a16:creationId xmlns:a16="http://schemas.microsoft.com/office/drawing/2014/main" xmlns="" id="{CEDF5887-431F-4D2E-8CA4-DEE5F122E416}"/>
              </a:ext>
            </a:extLst>
          </p:cNvPr>
          <p:cNvPicPr>
            <a:picLocks noChangeAspect="1"/>
          </p:cNvPicPr>
          <p:nvPr/>
        </p:nvPicPr>
        <p:blipFill>
          <a:blip r:embed="rId3"/>
          <a:stretch>
            <a:fillRect/>
          </a:stretch>
        </p:blipFill>
        <p:spPr>
          <a:xfrm>
            <a:off x="5949965" y="1262653"/>
            <a:ext cx="5695122" cy="5487847"/>
          </a:xfrm>
          <a:prstGeom prst="rect">
            <a:avLst/>
          </a:prstGeom>
        </p:spPr>
      </p:pic>
      <p:sp>
        <p:nvSpPr>
          <p:cNvPr id="2" name="TextBox 1">
            <a:extLst>
              <a:ext uri="{FF2B5EF4-FFF2-40B4-BE49-F238E27FC236}">
                <a16:creationId xmlns:a16="http://schemas.microsoft.com/office/drawing/2014/main" xmlns="" id="{4534A20C-C463-4491-A524-805463F3C920}"/>
              </a:ext>
            </a:extLst>
          </p:cNvPr>
          <p:cNvSpPr txBox="1"/>
          <p:nvPr/>
        </p:nvSpPr>
        <p:spPr>
          <a:xfrm>
            <a:off x="407012" y="161366"/>
            <a:ext cx="7916092" cy="2265160"/>
          </a:xfrm>
          <a:prstGeom prst="rect">
            <a:avLst/>
          </a:prstGeom>
        </p:spPr>
        <p:txBody>
          <a:bodyPr vert="horz" lIns="91440" tIns="45720" rIns="91440" bIns="45720" rtlCol="0" anchor="b">
            <a:normAutofit lnSpcReduction="10000"/>
          </a:bodyPr>
          <a:lstStyle/>
          <a:p>
            <a:pPr marL="0" marR="0" lvl="0" indent="0" algn="l" defTabSz="914400" rtl="0" eaLnBrk="1" fontAlgn="auto" latinLnBrk="0" hangingPunct="1">
              <a:lnSpc>
                <a:spcPct val="12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Each Amendment To The Budget To Use ARPA Funds Requires </a:t>
            </a:r>
          </a:p>
          <a:p>
            <a:pPr marL="0" marR="0" lvl="0" indent="0" algn="l" defTabSz="914400" rtl="0" eaLnBrk="1" fontAlgn="auto" latinLnBrk="0" hangingPunct="1">
              <a:lnSpc>
                <a:spcPct val="12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A 2/3 Vote From The Board</a:t>
            </a:r>
          </a:p>
        </p:txBody>
      </p:sp>
    </p:spTree>
    <p:extLst>
      <p:ext uri="{BB962C8B-B14F-4D97-AF65-F5344CB8AC3E}">
        <p14:creationId xmlns:p14="http://schemas.microsoft.com/office/powerpoint/2010/main" val="13309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C9F9155D-8C8E-4D31-BF80-64498CAEB8E2}"/>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300" kern="1200" dirty="0">
                <a:solidFill>
                  <a:srgbClr val="FFFFFF"/>
                </a:solidFill>
                <a:latin typeface="+mj-lt"/>
                <a:ea typeface="+mj-ea"/>
                <a:cs typeface="+mj-cs"/>
              </a:rPr>
              <a:t>How are you keeping track of funds in your County?</a:t>
            </a:r>
          </a:p>
        </p:txBody>
      </p:sp>
      <p:pic>
        <p:nvPicPr>
          <p:cNvPr id="5" name="Picture 4">
            <a:extLst>
              <a:ext uri="{FF2B5EF4-FFF2-40B4-BE49-F238E27FC236}">
                <a16:creationId xmlns:a16="http://schemas.microsoft.com/office/drawing/2014/main" xmlns="" id="{211ABEF3-527D-47E4-A161-5E1B2899BB3D}"/>
              </a:ext>
            </a:extLst>
          </p:cNvPr>
          <p:cNvPicPr>
            <a:picLocks noChangeAspect="1"/>
          </p:cNvPicPr>
          <p:nvPr/>
        </p:nvPicPr>
        <p:blipFill>
          <a:blip r:embed="rId2"/>
          <a:stretch>
            <a:fillRect/>
          </a:stretch>
        </p:blipFill>
        <p:spPr>
          <a:xfrm>
            <a:off x="5892854" y="643466"/>
            <a:ext cx="4549623" cy="5568739"/>
          </a:xfrm>
          <a:prstGeom prst="rect">
            <a:avLst/>
          </a:prstGeom>
        </p:spPr>
      </p:pic>
    </p:spTree>
    <p:extLst>
      <p:ext uri="{BB962C8B-B14F-4D97-AF65-F5344CB8AC3E}">
        <p14:creationId xmlns:p14="http://schemas.microsoft.com/office/powerpoint/2010/main" val="225720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3">
            <a:extLst>
              <a:ext uri="{FF2B5EF4-FFF2-40B4-BE49-F238E27FC236}">
                <a16:creationId xmlns:a16="http://schemas.microsoft.com/office/drawing/2014/main" xmlns="" id="{C463B99A-73EE-4FBB-B7C4-F9F9BCC25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5">
            <a:extLst>
              <a:ext uri="{FF2B5EF4-FFF2-40B4-BE49-F238E27FC236}">
                <a16:creationId xmlns:a16="http://schemas.microsoft.com/office/drawing/2014/main" xmlns=""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B78E2487-8AF0-47A8-BDA0-CF962C66D2CD}"/>
              </a:ext>
            </a:extLst>
          </p:cNvPr>
          <p:cNvPicPr/>
          <p:nvPr/>
        </p:nvPicPr>
        <p:blipFill>
          <a:blip r:embed="rId2" cstate="print"/>
          <a:stretch>
            <a:fillRect/>
          </a:stretch>
        </p:blipFill>
        <p:spPr>
          <a:xfrm>
            <a:off x="10241280" y="6238279"/>
            <a:ext cx="1765922" cy="423176"/>
          </a:xfrm>
          <a:prstGeom prst="rect">
            <a:avLst/>
          </a:prstGeom>
        </p:spPr>
      </p:pic>
      <p:sp>
        <p:nvSpPr>
          <p:cNvPr id="7" name="TextBox 6">
            <a:extLst>
              <a:ext uri="{FF2B5EF4-FFF2-40B4-BE49-F238E27FC236}">
                <a16:creationId xmlns:a16="http://schemas.microsoft.com/office/drawing/2014/main" xmlns="" id="{CC743D7C-3A94-46E7-B0D0-983F2F629870}"/>
              </a:ext>
            </a:extLst>
          </p:cNvPr>
          <p:cNvSpPr txBox="1"/>
          <p:nvPr/>
        </p:nvSpPr>
        <p:spPr>
          <a:xfrm>
            <a:off x="801190" y="150495"/>
            <a:ext cx="4309770"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Reporting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8">
            <a:extLst>
              <a:ext uri="{FF2B5EF4-FFF2-40B4-BE49-F238E27FC236}">
                <a16:creationId xmlns:a16="http://schemas.microsoft.com/office/drawing/2014/main" xmlns="" id="{C2BD1EFF-0F46-4BCA-9EB1-85C151273866}"/>
              </a:ext>
            </a:extLst>
          </p:cNvPr>
          <p:cNvGraphicFramePr>
            <a:graphicFrameLocks noGrp="1"/>
          </p:cNvGraphicFramePr>
          <p:nvPr/>
        </p:nvGraphicFramePr>
        <p:xfrm>
          <a:off x="460030" y="969347"/>
          <a:ext cx="11268892" cy="4175760"/>
        </p:xfrm>
        <a:graphic>
          <a:graphicData uri="http://schemas.openxmlformats.org/drawingml/2006/table">
            <a:tbl>
              <a:tblPr firstRow="1" bandRow="1">
                <a:tableStyleId>{7E9639D4-E3E2-4D34-9284-5A2195B3D0D7}</a:tableStyleId>
              </a:tblPr>
              <a:tblGrid>
                <a:gridCol w="5634446">
                  <a:extLst>
                    <a:ext uri="{9D8B030D-6E8A-4147-A177-3AD203B41FA5}">
                      <a16:colId xmlns:a16="http://schemas.microsoft.com/office/drawing/2014/main" xmlns="" val="640933396"/>
                    </a:ext>
                  </a:extLst>
                </a:gridCol>
                <a:gridCol w="2116183">
                  <a:extLst>
                    <a:ext uri="{9D8B030D-6E8A-4147-A177-3AD203B41FA5}">
                      <a16:colId xmlns:a16="http://schemas.microsoft.com/office/drawing/2014/main" xmlns="" val="4239693625"/>
                    </a:ext>
                  </a:extLst>
                </a:gridCol>
                <a:gridCol w="1828799">
                  <a:extLst>
                    <a:ext uri="{9D8B030D-6E8A-4147-A177-3AD203B41FA5}">
                      <a16:colId xmlns:a16="http://schemas.microsoft.com/office/drawing/2014/main" xmlns="" val="3029657814"/>
                    </a:ext>
                  </a:extLst>
                </a:gridCol>
                <a:gridCol w="1689464">
                  <a:extLst>
                    <a:ext uri="{9D8B030D-6E8A-4147-A177-3AD203B41FA5}">
                      <a16:colId xmlns:a16="http://schemas.microsoft.com/office/drawing/2014/main" xmlns="" val="2543681491"/>
                    </a:ext>
                  </a:extLst>
                </a:gridCol>
              </a:tblGrid>
              <a:tr h="370840">
                <a:tc>
                  <a:txBody>
                    <a:bodyPr/>
                    <a:lstStyle/>
                    <a:p>
                      <a:r>
                        <a:rPr lang="en-US" dirty="0"/>
                        <a:t>Recipient</a:t>
                      </a:r>
                    </a:p>
                  </a:txBody>
                  <a:tcPr/>
                </a:tc>
                <a:tc>
                  <a:txBody>
                    <a:bodyPr/>
                    <a:lstStyle/>
                    <a:p>
                      <a:pPr algn="ctr"/>
                      <a:r>
                        <a:rPr lang="en-US" dirty="0"/>
                        <a:t>Interim Report</a:t>
                      </a:r>
                    </a:p>
                  </a:txBody>
                  <a:tcPr/>
                </a:tc>
                <a:tc>
                  <a:txBody>
                    <a:bodyPr/>
                    <a:lstStyle/>
                    <a:p>
                      <a:pPr algn="ctr"/>
                      <a:r>
                        <a:rPr lang="en-US" dirty="0"/>
                        <a:t>Project &amp; Expenditure*</a:t>
                      </a:r>
                    </a:p>
                  </a:txBody>
                  <a:tcPr/>
                </a:tc>
                <a:tc>
                  <a:txBody>
                    <a:bodyPr/>
                    <a:lstStyle/>
                    <a:p>
                      <a:pPr algn="ctr"/>
                      <a:r>
                        <a:rPr lang="en-US" dirty="0"/>
                        <a:t>Recovery Plan Performance</a:t>
                      </a:r>
                    </a:p>
                  </a:txBody>
                  <a:tcPr/>
                </a:tc>
                <a:extLst>
                  <a:ext uri="{0D108BD9-81ED-4DB2-BD59-A6C34878D82A}">
                    <a16:rowId xmlns:a16="http://schemas.microsoft.com/office/drawing/2014/main" xmlns="" val="1583761334"/>
                  </a:ext>
                </a:extLst>
              </a:tr>
              <a:tr h="370840">
                <a:tc>
                  <a:txBody>
                    <a:bodyPr/>
                    <a:lstStyle/>
                    <a:p>
                      <a:r>
                        <a:rPr lang="en-US" dirty="0"/>
                        <a:t>Cities and Counties with populations above 250,000</a:t>
                      </a:r>
                    </a:p>
                  </a:txBody>
                  <a:tcPr/>
                </a:tc>
                <a:tc>
                  <a:txBody>
                    <a:bodyPr/>
                    <a:lstStyle/>
                    <a:p>
                      <a:pPr algn="ctr"/>
                      <a:r>
                        <a:rPr lang="en-US" dirty="0"/>
                        <a:t>By 8/31/2021</a:t>
                      </a:r>
                    </a:p>
                  </a:txBody>
                  <a:tcPr/>
                </a:tc>
                <a:tc>
                  <a:txBody>
                    <a:bodyPr/>
                    <a:lstStyle/>
                    <a:p>
                      <a:pPr algn="ctr"/>
                      <a:r>
                        <a:rPr lang="en-US" dirty="0"/>
                        <a:t>1/31/2022 and quarterly thereafter</a:t>
                      </a:r>
                    </a:p>
                  </a:txBody>
                  <a:tcPr/>
                </a:tc>
                <a:tc>
                  <a:txBody>
                    <a:bodyPr/>
                    <a:lstStyle/>
                    <a:p>
                      <a:pPr algn="ctr"/>
                      <a:r>
                        <a:rPr lang="en-US" dirty="0"/>
                        <a:t>8/31/21 and annually on 7/31 thereafter</a:t>
                      </a:r>
                    </a:p>
                  </a:txBody>
                  <a:tcPr/>
                </a:tc>
                <a:extLst>
                  <a:ext uri="{0D108BD9-81ED-4DB2-BD59-A6C34878D82A}">
                    <a16:rowId xmlns:a16="http://schemas.microsoft.com/office/drawing/2014/main" xmlns="" val="3013086975"/>
                  </a:ext>
                </a:extLst>
              </a:tr>
              <a:tr h="370840">
                <a:tc>
                  <a:txBody>
                    <a:bodyPr/>
                    <a:lstStyle/>
                    <a:p>
                      <a:r>
                        <a:rPr lang="en-US" sz="2000" b="1" dirty="0"/>
                        <a:t>Metropolitan cities and Counties below 250,000 and receiving more than $10M in SLFRF funding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By 8/31/2021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1/31/2022 and quarterly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thereafter*</a:t>
                      </a:r>
                    </a:p>
                    <a:p>
                      <a:pPr algn="ctr"/>
                      <a:endParaRPr lang="en-US" sz="2000" b="1" dirty="0"/>
                    </a:p>
                  </a:txBody>
                  <a:tcPr/>
                </a:tc>
                <a:tc>
                  <a:txBody>
                    <a:bodyPr/>
                    <a:lstStyle/>
                    <a:p>
                      <a:pPr algn="ctr"/>
                      <a:endParaRPr lang="en-US" sz="2000" b="1" dirty="0"/>
                    </a:p>
                    <a:p>
                      <a:pPr algn="ctr"/>
                      <a:r>
                        <a:rPr lang="en-US" sz="2000" b="1" dirty="0"/>
                        <a:t>None</a:t>
                      </a:r>
                    </a:p>
                  </a:txBody>
                  <a:tcPr/>
                </a:tc>
                <a:extLst>
                  <a:ext uri="{0D108BD9-81ED-4DB2-BD59-A6C34878D82A}">
                    <a16:rowId xmlns:a16="http://schemas.microsoft.com/office/drawing/2014/main" xmlns="" val="29219092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Metropolitan cities and Counties below 250,000 and receiving less than $10M in SLFRF funding</a:t>
                      </a:r>
                    </a:p>
                    <a:p>
                      <a:endParaRPr 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By 8/31/2021</a:t>
                      </a:r>
                    </a:p>
                    <a:p>
                      <a:pPr algn="ctr"/>
                      <a:endParaRPr 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4/30/2022 and annually thereafter**</a:t>
                      </a:r>
                    </a:p>
                    <a:p>
                      <a:pPr algn="ctr"/>
                      <a:endParaRPr lang="en-US" sz="2000" b="1" dirty="0"/>
                    </a:p>
                  </a:txBody>
                  <a:tcPr/>
                </a:tc>
                <a:tc>
                  <a:txBody>
                    <a:bodyPr/>
                    <a:lstStyle/>
                    <a:p>
                      <a:pPr algn="ctr"/>
                      <a:endParaRPr lang="en-US" sz="2000" b="1" dirty="0"/>
                    </a:p>
                    <a:p>
                      <a:pPr algn="ctr"/>
                      <a:r>
                        <a:rPr lang="en-US" sz="2000" b="1" dirty="0"/>
                        <a:t>None</a:t>
                      </a:r>
                    </a:p>
                  </a:txBody>
                  <a:tcPr/>
                </a:tc>
                <a:extLst>
                  <a:ext uri="{0D108BD9-81ED-4DB2-BD59-A6C34878D82A}">
                    <a16:rowId xmlns:a16="http://schemas.microsoft.com/office/drawing/2014/main" xmlns="" val="75685794"/>
                  </a:ext>
                </a:extLst>
              </a:tr>
            </a:tbl>
          </a:graphicData>
        </a:graphic>
      </p:graphicFrame>
      <p:sp>
        <p:nvSpPr>
          <p:cNvPr id="9" name="TextBox 8">
            <a:extLst>
              <a:ext uri="{FF2B5EF4-FFF2-40B4-BE49-F238E27FC236}">
                <a16:creationId xmlns:a16="http://schemas.microsoft.com/office/drawing/2014/main" xmlns="" id="{F93B32CC-727D-4217-8D0A-FD5957D0A634}"/>
              </a:ext>
            </a:extLst>
          </p:cNvPr>
          <p:cNvSpPr txBox="1"/>
          <p:nvPr/>
        </p:nvSpPr>
        <p:spPr>
          <a:xfrm>
            <a:off x="3779523" y="5288236"/>
            <a:ext cx="40431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Delayed from October 31,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Still quarterly for Bellwether Counties</a:t>
            </a:r>
          </a:p>
        </p:txBody>
      </p:sp>
      <p:sp>
        <p:nvSpPr>
          <p:cNvPr id="10" name="Rectangle 9">
            <a:extLst>
              <a:ext uri="{FF2B5EF4-FFF2-40B4-BE49-F238E27FC236}">
                <a16:creationId xmlns:a16="http://schemas.microsoft.com/office/drawing/2014/main" xmlns="" id="{832AA5B5-48A6-41F1-B1FD-757BB06FD5D3}"/>
              </a:ext>
            </a:extLst>
          </p:cNvPr>
          <p:cNvSpPr/>
          <p:nvPr/>
        </p:nvSpPr>
        <p:spPr>
          <a:xfrm>
            <a:off x="375656" y="2443281"/>
            <a:ext cx="11469980" cy="28449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B37E3DC8-4AA6-4025-B61C-45C2A444EDDB}"/>
              </a:ext>
            </a:extLst>
          </p:cNvPr>
          <p:cNvSpPr/>
          <p:nvPr/>
        </p:nvSpPr>
        <p:spPr>
          <a:xfrm>
            <a:off x="522514" y="1654629"/>
            <a:ext cx="11112137" cy="77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09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 descr="homework clip art homework image - WikiClipArt">
            <a:extLst>
              <a:ext uri="{FF2B5EF4-FFF2-40B4-BE49-F238E27FC236}">
                <a16:creationId xmlns:a16="http://schemas.microsoft.com/office/drawing/2014/main" xmlns="" id="{F2E52F02-A30C-43B6-B3A0-1239B0E47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198" y="2408516"/>
            <a:ext cx="1223748" cy="13018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Study Russian with Adapted Literature - Liden &amp;amp; Denz">
            <a:extLst>
              <a:ext uri="{FF2B5EF4-FFF2-40B4-BE49-F238E27FC236}">
                <a16:creationId xmlns:a16="http://schemas.microsoft.com/office/drawing/2014/main" xmlns="" id="{EB7F3806-BA42-4DC5-8BCA-7EC4CF0B36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746091" y="5163587"/>
            <a:ext cx="1076439" cy="9003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udy Russian with Adapted Literature - Liden &amp;amp; Denz">
            <a:extLst>
              <a:ext uri="{FF2B5EF4-FFF2-40B4-BE49-F238E27FC236}">
                <a16:creationId xmlns:a16="http://schemas.microsoft.com/office/drawing/2014/main" xmlns="" id="{5D6D498D-6338-40F8-B8E0-1E7A7A4D6F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317" y="4189391"/>
            <a:ext cx="1187822" cy="8899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work clip art homework image - WikiClipArt">
            <a:extLst>
              <a:ext uri="{FF2B5EF4-FFF2-40B4-BE49-F238E27FC236}">
                <a16:creationId xmlns:a16="http://schemas.microsoft.com/office/drawing/2014/main" xmlns="" id="{F64A2839-6392-462D-A858-C0714E43C1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3504" y="365520"/>
            <a:ext cx="998361" cy="10620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EA70C58E-9EC4-4A2A-B683-1BD06AEC7624}"/>
              </a:ext>
            </a:extLst>
          </p:cNvPr>
          <p:cNvPicPr>
            <a:picLocks noChangeAspect="1"/>
          </p:cNvPicPr>
          <p:nvPr/>
        </p:nvPicPr>
        <p:blipFill>
          <a:blip r:embed="rId6"/>
          <a:stretch>
            <a:fillRect/>
          </a:stretch>
        </p:blipFill>
        <p:spPr>
          <a:xfrm>
            <a:off x="5083051" y="2225308"/>
            <a:ext cx="1548518" cy="1450974"/>
          </a:xfrm>
          <a:prstGeom prst="rect">
            <a:avLst/>
          </a:prstGeom>
        </p:spPr>
      </p:pic>
      <p:pic>
        <p:nvPicPr>
          <p:cNvPr id="2050" name="Picture 2" descr="Transparent Personality Clipart - Monopoly Black And White, HD Png Download  , Transparent Png Image - PNGitem">
            <a:extLst>
              <a:ext uri="{FF2B5EF4-FFF2-40B4-BE49-F238E27FC236}">
                <a16:creationId xmlns:a16="http://schemas.microsoft.com/office/drawing/2014/main" xmlns="" id="{BC58C169-25E8-4FB2-8156-53C22DD87F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7131" y="137091"/>
            <a:ext cx="1546536" cy="1445799"/>
          </a:xfrm>
          <a:prstGeom prst="rect">
            <a:avLst/>
          </a:prstGeom>
          <a:noFill/>
          <a:extLst>
            <a:ext uri="{909E8E84-426E-40DD-AFC4-6F175D3DCCD1}">
              <a14:hiddenFill xmlns:a14="http://schemas.microsoft.com/office/drawing/2010/main">
                <a:solidFill>
                  <a:srgbClr val="FFFFFF"/>
                </a:solidFill>
              </a14:hiddenFill>
            </a:ext>
          </a:extLst>
        </p:spPr>
      </p:pic>
      <p:sp>
        <p:nvSpPr>
          <p:cNvPr id="3" name="Arrow: Pentagon 2">
            <a:extLst>
              <a:ext uri="{FF2B5EF4-FFF2-40B4-BE49-F238E27FC236}">
                <a16:creationId xmlns:a16="http://schemas.microsoft.com/office/drawing/2014/main" xmlns="" id="{DEC9CDB6-7D15-41DD-9808-CA5FE12B9BD6}"/>
              </a:ext>
            </a:extLst>
          </p:cNvPr>
          <p:cNvSpPr/>
          <p:nvPr/>
        </p:nvSpPr>
        <p:spPr>
          <a:xfrm>
            <a:off x="1071411" y="1129846"/>
            <a:ext cx="1311563" cy="858982"/>
          </a:xfrm>
          <a:prstGeom prst="homePlate">
            <a:avLst>
              <a:gd name="adj" fmla="val 44624"/>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Establish Account &amp; Portal</a:t>
            </a:r>
          </a:p>
        </p:txBody>
      </p:sp>
      <p:sp>
        <p:nvSpPr>
          <p:cNvPr id="4" name="Arrow: Pentagon 3">
            <a:extLst>
              <a:ext uri="{FF2B5EF4-FFF2-40B4-BE49-F238E27FC236}">
                <a16:creationId xmlns:a16="http://schemas.microsoft.com/office/drawing/2014/main" xmlns="" id="{E5E3712D-9D27-4908-998C-E5DCBC8EFCE7}"/>
              </a:ext>
            </a:extLst>
          </p:cNvPr>
          <p:cNvSpPr/>
          <p:nvPr/>
        </p:nvSpPr>
        <p:spPr>
          <a:xfrm>
            <a:off x="2830940" y="1134466"/>
            <a:ext cx="1403927"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Receive Initial Funds</a:t>
            </a:r>
          </a:p>
        </p:txBody>
      </p:sp>
      <p:sp>
        <p:nvSpPr>
          <p:cNvPr id="5" name="Arrow: Pentagon 4">
            <a:extLst>
              <a:ext uri="{FF2B5EF4-FFF2-40B4-BE49-F238E27FC236}">
                <a16:creationId xmlns:a16="http://schemas.microsoft.com/office/drawing/2014/main" xmlns="" id="{26DD7CA5-A946-41F2-8749-44CAED6E7A2B}"/>
              </a:ext>
            </a:extLst>
          </p:cNvPr>
          <p:cNvSpPr/>
          <p:nvPr/>
        </p:nvSpPr>
        <p:spPr>
          <a:xfrm>
            <a:off x="4535052" y="1143704"/>
            <a:ext cx="1403927"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Define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Plans</a:t>
            </a:r>
          </a:p>
        </p:txBody>
      </p:sp>
      <p:sp>
        <p:nvSpPr>
          <p:cNvPr id="6" name="Arrow: Pentagon 5">
            <a:extLst>
              <a:ext uri="{FF2B5EF4-FFF2-40B4-BE49-F238E27FC236}">
                <a16:creationId xmlns:a16="http://schemas.microsoft.com/office/drawing/2014/main" xmlns="" id="{94332337-E68F-48DB-AFA9-FC2EE80B9821}"/>
              </a:ext>
            </a:extLst>
          </p:cNvPr>
          <p:cNvSpPr/>
          <p:nvPr/>
        </p:nvSpPr>
        <p:spPr>
          <a:xfrm>
            <a:off x="6229925" y="1171410"/>
            <a:ext cx="1403927"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Determine Eligibility</a:t>
            </a:r>
          </a:p>
        </p:txBody>
      </p:sp>
      <p:sp>
        <p:nvSpPr>
          <p:cNvPr id="7" name="Arrow: Pentagon 6">
            <a:extLst>
              <a:ext uri="{FF2B5EF4-FFF2-40B4-BE49-F238E27FC236}">
                <a16:creationId xmlns:a16="http://schemas.microsoft.com/office/drawing/2014/main" xmlns="" id="{03230507-F6C5-4C88-840E-9F09CD1E190A}"/>
              </a:ext>
            </a:extLst>
          </p:cNvPr>
          <p:cNvSpPr/>
          <p:nvPr/>
        </p:nvSpPr>
        <p:spPr>
          <a:xfrm>
            <a:off x="7850919" y="1166789"/>
            <a:ext cx="1403927" cy="858982"/>
          </a:xfrm>
          <a:prstGeom prst="homePlat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Refine Plans</a:t>
            </a:r>
          </a:p>
        </p:txBody>
      </p:sp>
      <p:sp>
        <p:nvSpPr>
          <p:cNvPr id="8" name="Arrow: Pentagon 7">
            <a:extLst>
              <a:ext uri="{FF2B5EF4-FFF2-40B4-BE49-F238E27FC236}">
                <a16:creationId xmlns:a16="http://schemas.microsoft.com/office/drawing/2014/main" xmlns="" id="{132ECE5F-DFE0-4649-9C8A-61A01BA76BFB}"/>
              </a:ext>
            </a:extLst>
          </p:cNvPr>
          <p:cNvSpPr/>
          <p:nvPr/>
        </p:nvSpPr>
        <p:spPr>
          <a:xfrm>
            <a:off x="9499606" y="1166791"/>
            <a:ext cx="1403927" cy="858982"/>
          </a:xfrm>
          <a:prstGeom prst="homePlat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Define Outcomes</a:t>
            </a:r>
          </a:p>
        </p:txBody>
      </p:sp>
      <p:sp>
        <p:nvSpPr>
          <p:cNvPr id="9" name="Arrow: Pentagon 8">
            <a:extLst>
              <a:ext uri="{FF2B5EF4-FFF2-40B4-BE49-F238E27FC236}">
                <a16:creationId xmlns:a16="http://schemas.microsoft.com/office/drawing/2014/main" xmlns="" id="{26BC5044-2E36-4E54-8260-BDB5310704BA}"/>
              </a:ext>
            </a:extLst>
          </p:cNvPr>
          <p:cNvSpPr/>
          <p:nvPr/>
        </p:nvSpPr>
        <p:spPr>
          <a:xfrm>
            <a:off x="1025228" y="3055625"/>
            <a:ext cx="1403927" cy="858982"/>
          </a:xfrm>
          <a:prstGeom prst="homePlat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Define Metrics</a:t>
            </a:r>
          </a:p>
        </p:txBody>
      </p:sp>
      <p:sp>
        <p:nvSpPr>
          <p:cNvPr id="10" name="Arrow: Pentagon 9">
            <a:extLst>
              <a:ext uri="{FF2B5EF4-FFF2-40B4-BE49-F238E27FC236}">
                <a16:creationId xmlns:a16="http://schemas.microsoft.com/office/drawing/2014/main" xmlns="" id="{1547A41C-1A8A-4F03-9087-97F1DD86F65E}"/>
              </a:ext>
            </a:extLst>
          </p:cNvPr>
          <p:cNvSpPr/>
          <p:nvPr/>
        </p:nvSpPr>
        <p:spPr>
          <a:xfrm>
            <a:off x="2821699" y="3623662"/>
            <a:ext cx="1403927" cy="858982"/>
          </a:xfrm>
          <a:prstGeom prst="homePlat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Quarterly Reports</a:t>
            </a:r>
          </a:p>
        </p:txBody>
      </p:sp>
      <p:sp>
        <p:nvSpPr>
          <p:cNvPr id="11" name="Arrow: Pentagon 10">
            <a:extLst>
              <a:ext uri="{FF2B5EF4-FFF2-40B4-BE49-F238E27FC236}">
                <a16:creationId xmlns:a16="http://schemas.microsoft.com/office/drawing/2014/main" xmlns="" id="{E3AA94C2-4B57-4D7A-8949-4E8F845608F0}"/>
              </a:ext>
            </a:extLst>
          </p:cNvPr>
          <p:cNvSpPr/>
          <p:nvPr/>
        </p:nvSpPr>
        <p:spPr>
          <a:xfrm>
            <a:off x="2821699" y="2603040"/>
            <a:ext cx="1403927"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Reassess Assumptions</a:t>
            </a:r>
          </a:p>
        </p:txBody>
      </p:sp>
      <p:cxnSp>
        <p:nvCxnSpPr>
          <p:cNvPr id="15" name="Connector: Elbow 14">
            <a:extLst>
              <a:ext uri="{FF2B5EF4-FFF2-40B4-BE49-F238E27FC236}">
                <a16:creationId xmlns:a16="http://schemas.microsoft.com/office/drawing/2014/main" xmlns="" id="{13F4CB73-8D18-4AA5-9FBD-9D5309E11E59}"/>
              </a:ext>
            </a:extLst>
          </p:cNvPr>
          <p:cNvCxnSpPr>
            <a:stCxn id="9" idx="3"/>
            <a:endCxn id="11" idx="1"/>
          </p:cNvCxnSpPr>
          <p:nvPr/>
        </p:nvCxnSpPr>
        <p:spPr>
          <a:xfrm flipV="1">
            <a:off x="2429155" y="3032531"/>
            <a:ext cx="392544" cy="4525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xmlns="" id="{6E563F45-0C0C-47A6-8CB1-63C485C0641C}"/>
              </a:ext>
            </a:extLst>
          </p:cNvPr>
          <p:cNvCxnSpPr>
            <a:cxnSpLocks/>
            <a:stCxn id="9" idx="3"/>
            <a:endCxn id="10" idx="1"/>
          </p:cNvCxnSpPr>
          <p:nvPr/>
        </p:nvCxnSpPr>
        <p:spPr>
          <a:xfrm>
            <a:off x="2429155" y="3485116"/>
            <a:ext cx="392544" cy="5680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Arrow: Pentagon 19">
            <a:extLst>
              <a:ext uri="{FF2B5EF4-FFF2-40B4-BE49-F238E27FC236}">
                <a16:creationId xmlns:a16="http://schemas.microsoft.com/office/drawing/2014/main" xmlns="" id="{9AF81549-134F-404C-960B-BA1199F2FB60}"/>
              </a:ext>
            </a:extLst>
          </p:cNvPr>
          <p:cNvSpPr/>
          <p:nvPr/>
        </p:nvSpPr>
        <p:spPr>
          <a:xfrm>
            <a:off x="4553529" y="3057933"/>
            <a:ext cx="1403927"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Receive Second Round Funds</a:t>
            </a:r>
          </a:p>
        </p:txBody>
      </p:sp>
      <p:sp>
        <p:nvSpPr>
          <p:cNvPr id="21" name="Arrow: Pentagon 20">
            <a:extLst>
              <a:ext uri="{FF2B5EF4-FFF2-40B4-BE49-F238E27FC236}">
                <a16:creationId xmlns:a16="http://schemas.microsoft.com/office/drawing/2014/main" xmlns="" id="{7DEC1E92-EF9F-4B56-9271-7CA7CAC68255}"/>
              </a:ext>
            </a:extLst>
          </p:cNvPr>
          <p:cNvSpPr/>
          <p:nvPr/>
        </p:nvSpPr>
        <p:spPr>
          <a:xfrm>
            <a:off x="6096001" y="3067171"/>
            <a:ext cx="1519380"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Define Second Round Plans</a:t>
            </a:r>
          </a:p>
        </p:txBody>
      </p:sp>
      <p:sp>
        <p:nvSpPr>
          <p:cNvPr id="22" name="Arrow: Pentagon 21">
            <a:extLst>
              <a:ext uri="{FF2B5EF4-FFF2-40B4-BE49-F238E27FC236}">
                <a16:creationId xmlns:a16="http://schemas.microsoft.com/office/drawing/2014/main" xmlns="" id="{F359BD2C-3BEB-4EB7-A947-07085D323F51}"/>
              </a:ext>
            </a:extLst>
          </p:cNvPr>
          <p:cNvSpPr/>
          <p:nvPr/>
        </p:nvSpPr>
        <p:spPr>
          <a:xfrm>
            <a:off x="7897104" y="3057933"/>
            <a:ext cx="1403927"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Determine Eligibility</a:t>
            </a:r>
          </a:p>
        </p:txBody>
      </p:sp>
      <p:sp>
        <p:nvSpPr>
          <p:cNvPr id="23" name="Arrow: Pentagon 22">
            <a:extLst>
              <a:ext uri="{FF2B5EF4-FFF2-40B4-BE49-F238E27FC236}">
                <a16:creationId xmlns:a16="http://schemas.microsoft.com/office/drawing/2014/main" xmlns="" id="{E3EA2446-A6AF-4FC6-BA0B-389CBDA9D9BB}"/>
              </a:ext>
            </a:extLst>
          </p:cNvPr>
          <p:cNvSpPr/>
          <p:nvPr/>
        </p:nvSpPr>
        <p:spPr>
          <a:xfrm>
            <a:off x="9518088" y="3053312"/>
            <a:ext cx="1403927" cy="858982"/>
          </a:xfrm>
          <a:prstGeom prst="homePlat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Refine Second Round Plans</a:t>
            </a:r>
          </a:p>
        </p:txBody>
      </p:sp>
      <p:sp>
        <p:nvSpPr>
          <p:cNvPr id="24" name="Arrow: Pentagon 23">
            <a:extLst>
              <a:ext uri="{FF2B5EF4-FFF2-40B4-BE49-F238E27FC236}">
                <a16:creationId xmlns:a16="http://schemas.microsoft.com/office/drawing/2014/main" xmlns="" id="{7645A239-F1F7-4855-B78E-7281DC26B993}"/>
              </a:ext>
            </a:extLst>
          </p:cNvPr>
          <p:cNvSpPr/>
          <p:nvPr/>
        </p:nvSpPr>
        <p:spPr>
          <a:xfrm>
            <a:off x="4969162" y="4925992"/>
            <a:ext cx="1403927" cy="858982"/>
          </a:xfrm>
          <a:prstGeom prst="homePlat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Define Outcomes</a:t>
            </a:r>
          </a:p>
        </p:txBody>
      </p:sp>
      <p:sp>
        <p:nvSpPr>
          <p:cNvPr id="25" name="Arrow: Pentagon 24">
            <a:extLst>
              <a:ext uri="{FF2B5EF4-FFF2-40B4-BE49-F238E27FC236}">
                <a16:creationId xmlns:a16="http://schemas.microsoft.com/office/drawing/2014/main" xmlns="" id="{64DDF261-EEDC-47E5-8794-AD9B48C61286}"/>
              </a:ext>
            </a:extLst>
          </p:cNvPr>
          <p:cNvSpPr/>
          <p:nvPr/>
        </p:nvSpPr>
        <p:spPr>
          <a:xfrm>
            <a:off x="6640949" y="4925991"/>
            <a:ext cx="1403927" cy="858982"/>
          </a:xfrm>
          <a:prstGeom prst="homePlat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Define Metrics</a:t>
            </a:r>
          </a:p>
        </p:txBody>
      </p:sp>
      <p:sp>
        <p:nvSpPr>
          <p:cNvPr id="26" name="Arrow: Pentagon 25">
            <a:extLst>
              <a:ext uri="{FF2B5EF4-FFF2-40B4-BE49-F238E27FC236}">
                <a16:creationId xmlns:a16="http://schemas.microsoft.com/office/drawing/2014/main" xmlns="" id="{116D76DD-58CD-490F-8902-49BFC64C4B3F}"/>
              </a:ext>
            </a:extLst>
          </p:cNvPr>
          <p:cNvSpPr/>
          <p:nvPr/>
        </p:nvSpPr>
        <p:spPr>
          <a:xfrm>
            <a:off x="8640617" y="5521736"/>
            <a:ext cx="1403927" cy="858982"/>
          </a:xfrm>
          <a:prstGeom prst="homePlat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Quarterly Reports</a:t>
            </a:r>
          </a:p>
        </p:txBody>
      </p:sp>
      <p:sp>
        <p:nvSpPr>
          <p:cNvPr id="27" name="Arrow: Pentagon 26">
            <a:extLst>
              <a:ext uri="{FF2B5EF4-FFF2-40B4-BE49-F238E27FC236}">
                <a16:creationId xmlns:a16="http://schemas.microsoft.com/office/drawing/2014/main" xmlns="" id="{03318757-F897-4BD5-A74D-B58E4C28EE67}"/>
              </a:ext>
            </a:extLst>
          </p:cNvPr>
          <p:cNvSpPr/>
          <p:nvPr/>
        </p:nvSpPr>
        <p:spPr>
          <a:xfrm>
            <a:off x="8640617" y="4501114"/>
            <a:ext cx="1403927"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Reassess Assumptions</a:t>
            </a:r>
          </a:p>
        </p:txBody>
      </p:sp>
      <p:cxnSp>
        <p:nvCxnSpPr>
          <p:cNvPr id="28" name="Connector: Elbow 27">
            <a:extLst>
              <a:ext uri="{FF2B5EF4-FFF2-40B4-BE49-F238E27FC236}">
                <a16:creationId xmlns:a16="http://schemas.microsoft.com/office/drawing/2014/main" xmlns="" id="{EF0FF2E2-CC91-4E50-B2EC-A2FFA135B7F5}"/>
              </a:ext>
            </a:extLst>
          </p:cNvPr>
          <p:cNvCxnSpPr>
            <a:stCxn id="25" idx="3"/>
            <a:endCxn id="27" idx="1"/>
          </p:cNvCxnSpPr>
          <p:nvPr/>
        </p:nvCxnSpPr>
        <p:spPr>
          <a:xfrm flipV="1">
            <a:off x="8044876" y="4930605"/>
            <a:ext cx="595741" cy="4248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xmlns="" id="{946EE66A-2B03-4043-A303-7695F8C26B4F}"/>
              </a:ext>
            </a:extLst>
          </p:cNvPr>
          <p:cNvCxnSpPr>
            <a:cxnSpLocks/>
            <a:stCxn id="25" idx="3"/>
            <a:endCxn id="26" idx="1"/>
          </p:cNvCxnSpPr>
          <p:nvPr/>
        </p:nvCxnSpPr>
        <p:spPr>
          <a:xfrm>
            <a:off x="8044876" y="5355482"/>
            <a:ext cx="595741" cy="5957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21B7EF33-E982-4786-80D6-F44F8AF22CCA}"/>
              </a:ext>
            </a:extLst>
          </p:cNvPr>
          <p:cNvCxnSpPr>
            <a:cxnSpLocks/>
            <a:stCxn id="3" idx="3"/>
            <a:endCxn id="4" idx="1"/>
          </p:cNvCxnSpPr>
          <p:nvPr/>
        </p:nvCxnSpPr>
        <p:spPr>
          <a:xfrm>
            <a:off x="2382974" y="1559337"/>
            <a:ext cx="447966" cy="4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AD506025-4BCC-4648-AB2F-0ED2CFBAC4E7}"/>
              </a:ext>
            </a:extLst>
          </p:cNvPr>
          <p:cNvCxnSpPr>
            <a:cxnSpLocks/>
            <a:stCxn id="4" idx="3"/>
            <a:endCxn id="5" idx="1"/>
          </p:cNvCxnSpPr>
          <p:nvPr/>
        </p:nvCxnSpPr>
        <p:spPr>
          <a:xfrm>
            <a:off x="4234867" y="1563957"/>
            <a:ext cx="300185" cy="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72B5EE1E-E2B2-40CE-807D-912B0C704A76}"/>
              </a:ext>
            </a:extLst>
          </p:cNvPr>
          <p:cNvCxnSpPr>
            <a:cxnSpLocks/>
            <a:stCxn id="5" idx="3"/>
            <a:endCxn id="6" idx="1"/>
          </p:cNvCxnSpPr>
          <p:nvPr/>
        </p:nvCxnSpPr>
        <p:spPr>
          <a:xfrm>
            <a:off x="5938979" y="1573195"/>
            <a:ext cx="290946" cy="27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4B3B3084-30CC-48F7-8957-F4AD0E2E022F}"/>
              </a:ext>
            </a:extLst>
          </p:cNvPr>
          <p:cNvCxnSpPr>
            <a:cxnSpLocks/>
            <a:stCxn id="24" idx="3"/>
            <a:endCxn id="25" idx="1"/>
          </p:cNvCxnSpPr>
          <p:nvPr/>
        </p:nvCxnSpPr>
        <p:spPr>
          <a:xfrm flipV="1">
            <a:off x="6373089" y="5355482"/>
            <a:ext cx="2678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A212CD40-98A9-4494-9630-C80C9FF7A9CA}"/>
              </a:ext>
            </a:extLst>
          </p:cNvPr>
          <p:cNvCxnSpPr>
            <a:cxnSpLocks/>
            <a:stCxn id="6" idx="3"/>
            <a:endCxn id="7" idx="1"/>
          </p:cNvCxnSpPr>
          <p:nvPr/>
        </p:nvCxnSpPr>
        <p:spPr>
          <a:xfrm flipV="1">
            <a:off x="7633852" y="1596280"/>
            <a:ext cx="217067" cy="4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5F683A6A-1607-49B3-9274-785BA0684764}"/>
              </a:ext>
            </a:extLst>
          </p:cNvPr>
          <p:cNvCxnSpPr>
            <a:cxnSpLocks/>
            <a:stCxn id="20" idx="3"/>
            <a:endCxn id="21" idx="1"/>
          </p:cNvCxnSpPr>
          <p:nvPr/>
        </p:nvCxnSpPr>
        <p:spPr>
          <a:xfrm>
            <a:off x="5957456" y="3487424"/>
            <a:ext cx="138545" cy="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xmlns="" id="{ED1BDDE5-D6EA-4B50-918E-011100615675}"/>
              </a:ext>
            </a:extLst>
          </p:cNvPr>
          <p:cNvCxnSpPr>
            <a:stCxn id="11" idx="3"/>
            <a:endCxn id="20" idx="1"/>
          </p:cNvCxnSpPr>
          <p:nvPr/>
        </p:nvCxnSpPr>
        <p:spPr>
          <a:xfrm>
            <a:off x="4225626" y="3032531"/>
            <a:ext cx="327903" cy="4548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xmlns="" id="{EA4C0822-BFDD-402F-94A6-2CA8934A44CA}"/>
              </a:ext>
            </a:extLst>
          </p:cNvPr>
          <p:cNvCxnSpPr>
            <a:cxnSpLocks/>
            <a:stCxn id="10" idx="3"/>
            <a:endCxn id="20" idx="1"/>
          </p:cNvCxnSpPr>
          <p:nvPr/>
        </p:nvCxnSpPr>
        <p:spPr>
          <a:xfrm flipV="1">
            <a:off x="4225626" y="3487424"/>
            <a:ext cx="327903" cy="5657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5DFD8047-7449-4E22-BAC0-35BC602FC8A4}"/>
              </a:ext>
            </a:extLst>
          </p:cNvPr>
          <p:cNvCxnSpPr>
            <a:cxnSpLocks/>
            <a:stCxn id="22" idx="3"/>
            <a:endCxn id="23" idx="1"/>
          </p:cNvCxnSpPr>
          <p:nvPr/>
        </p:nvCxnSpPr>
        <p:spPr>
          <a:xfrm flipV="1">
            <a:off x="9301031" y="3482803"/>
            <a:ext cx="217057" cy="4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B5BCE2BE-7059-4AC5-AA0A-7E5D69AC5507}"/>
              </a:ext>
            </a:extLst>
          </p:cNvPr>
          <p:cNvCxnSpPr>
            <a:cxnSpLocks/>
            <a:stCxn id="21" idx="3"/>
            <a:endCxn id="22" idx="1"/>
          </p:cNvCxnSpPr>
          <p:nvPr/>
        </p:nvCxnSpPr>
        <p:spPr>
          <a:xfrm flipV="1">
            <a:off x="7615381" y="3487424"/>
            <a:ext cx="281723" cy="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xmlns="" id="{CC58412B-0E7F-4D8C-A5CB-83A1226E02FA}"/>
              </a:ext>
            </a:extLst>
          </p:cNvPr>
          <p:cNvCxnSpPr>
            <a:cxnSpLocks/>
            <a:stCxn id="7" idx="3"/>
            <a:endCxn id="8" idx="1"/>
          </p:cNvCxnSpPr>
          <p:nvPr/>
        </p:nvCxnSpPr>
        <p:spPr>
          <a:xfrm>
            <a:off x="9254846" y="1596280"/>
            <a:ext cx="24476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xmlns="" id="{771417DD-60EF-4508-80FD-CABD66B7FFD1}"/>
              </a:ext>
            </a:extLst>
          </p:cNvPr>
          <p:cNvCxnSpPr>
            <a:cxnSpLocks/>
            <a:stCxn id="8" idx="3"/>
            <a:endCxn id="9" idx="1"/>
          </p:cNvCxnSpPr>
          <p:nvPr/>
        </p:nvCxnSpPr>
        <p:spPr>
          <a:xfrm flipH="1">
            <a:off x="1025228" y="1596282"/>
            <a:ext cx="9878305" cy="1888834"/>
          </a:xfrm>
          <a:prstGeom prst="bentConnector5">
            <a:avLst>
              <a:gd name="adj1" fmla="val -2314"/>
              <a:gd name="adj2" fmla="val 41198"/>
              <a:gd name="adj3" fmla="val 10231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xmlns="" id="{8EC58AB4-0FCB-480E-AC14-4E2CC7CA779A}"/>
              </a:ext>
            </a:extLst>
          </p:cNvPr>
          <p:cNvCxnSpPr>
            <a:cxnSpLocks/>
            <a:stCxn id="23" idx="3"/>
            <a:endCxn id="24" idx="1"/>
          </p:cNvCxnSpPr>
          <p:nvPr/>
        </p:nvCxnSpPr>
        <p:spPr>
          <a:xfrm flipH="1">
            <a:off x="4969162" y="3482803"/>
            <a:ext cx="5952853" cy="1872680"/>
          </a:xfrm>
          <a:prstGeom prst="bentConnector5">
            <a:avLst>
              <a:gd name="adj1" fmla="val -3840"/>
              <a:gd name="adj2" fmla="val 39642"/>
              <a:gd name="adj3" fmla="val 103840"/>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xmlns="" id="{49DB0581-7783-400D-9D21-14F8729B4FB5}"/>
              </a:ext>
            </a:extLst>
          </p:cNvPr>
          <p:cNvSpPr/>
          <p:nvPr/>
        </p:nvSpPr>
        <p:spPr>
          <a:xfrm>
            <a:off x="6022096" y="2838573"/>
            <a:ext cx="4969179" cy="123536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xmlns="" id="{11C4920E-71D9-43D5-B8FB-5AC33E37AA2A}"/>
              </a:ext>
            </a:extLst>
          </p:cNvPr>
          <p:cNvSpPr txBox="1"/>
          <p:nvPr/>
        </p:nvSpPr>
        <p:spPr>
          <a:xfrm>
            <a:off x="7496729" y="2599769"/>
            <a:ext cx="201991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Concurrent with Initial Round</a:t>
            </a:r>
          </a:p>
        </p:txBody>
      </p:sp>
      <p:sp>
        <p:nvSpPr>
          <p:cNvPr id="17" name="Rectangle 16">
            <a:extLst>
              <a:ext uri="{FF2B5EF4-FFF2-40B4-BE49-F238E27FC236}">
                <a16:creationId xmlns:a16="http://schemas.microsoft.com/office/drawing/2014/main" xmlns="" id="{ECAF252B-FA55-4FD4-95D5-F9F729CB8CFD}"/>
              </a:ext>
            </a:extLst>
          </p:cNvPr>
          <p:cNvSpPr/>
          <p:nvPr/>
        </p:nvSpPr>
        <p:spPr>
          <a:xfrm>
            <a:off x="886926" y="956994"/>
            <a:ext cx="6816706" cy="1274516"/>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xmlns="" id="{82B282A1-BA38-4FEB-AFDA-1940408717C6}"/>
              </a:ext>
            </a:extLst>
          </p:cNvPr>
          <p:cNvSpPr/>
          <p:nvPr/>
        </p:nvSpPr>
        <p:spPr>
          <a:xfrm>
            <a:off x="7850715" y="959657"/>
            <a:ext cx="3291509" cy="1274516"/>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xmlns="" id="{7C7CE15C-46EC-4C49-A0A5-57A5E2206B8D}"/>
              </a:ext>
            </a:extLst>
          </p:cNvPr>
          <p:cNvSpPr/>
          <p:nvPr/>
        </p:nvSpPr>
        <p:spPr>
          <a:xfrm>
            <a:off x="863341" y="2414495"/>
            <a:ext cx="3501089" cy="2265018"/>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xmlns="" id="{57FDA8FC-2777-44A7-B1F2-ACB4DD067EEF}"/>
              </a:ext>
            </a:extLst>
          </p:cNvPr>
          <p:cNvPicPr/>
          <p:nvPr/>
        </p:nvPicPr>
        <p:blipFill>
          <a:blip r:embed="rId8" cstate="print"/>
          <a:stretch>
            <a:fillRect/>
          </a:stretch>
        </p:blipFill>
        <p:spPr>
          <a:xfrm>
            <a:off x="10241280" y="6238279"/>
            <a:ext cx="1765922" cy="423176"/>
          </a:xfrm>
          <a:prstGeom prst="rect">
            <a:avLst/>
          </a:prstGeom>
        </p:spPr>
      </p:pic>
      <p:sp>
        <p:nvSpPr>
          <p:cNvPr id="18" name="TextBox 17">
            <a:extLst>
              <a:ext uri="{FF2B5EF4-FFF2-40B4-BE49-F238E27FC236}">
                <a16:creationId xmlns:a16="http://schemas.microsoft.com/office/drawing/2014/main" xmlns="" id="{E1F22B5B-FBCF-487D-8BAB-C55A5C0E7285}"/>
              </a:ext>
            </a:extLst>
          </p:cNvPr>
          <p:cNvSpPr txBox="1"/>
          <p:nvPr/>
        </p:nvSpPr>
        <p:spPr>
          <a:xfrm>
            <a:off x="4155651" y="137091"/>
            <a:ext cx="40233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ARPA MANAGEMENT PROCESS</a:t>
            </a:r>
          </a:p>
        </p:txBody>
      </p:sp>
    </p:spTree>
    <p:extLst>
      <p:ext uri="{BB962C8B-B14F-4D97-AF65-F5344CB8AC3E}">
        <p14:creationId xmlns:p14="http://schemas.microsoft.com/office/powerpoint/2010/main" val="38039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A9196A2-15FE-4969-8D4D-A126AA656DC6}"/>
              </a:ext>
            </a:extLst>
          </p:cNvPr>
          <p:cNvPicPr>
            <a:picLocks noChangeAspect="1"/>
          </p:cNvPicPr>
          <p:nvPr/>
        </p:nvPicPr>
        <p:blipFill>
          <a:blip r:embed="rId2"/>
          <a:stretch>
            <a:fillRect/>
          </a:stretch>
        </p:blipFill>
        <p:spPr>
          <a:xfrm>
            <a:off x="678587" y="2119312"/>
            <a:ext cx="1743075" cy="23220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xmlns="" id="{F775C150-202B-4A24-9671-60C9F0829E17}"/>
              </a:ext>
            </a:extLst>
          </p:cNvPr>
          <p:cNvPicPr>
            <a:picLocks noChangeAspect="1"/>
          </p:cNvPicPr>
          <p:nvPr/>
        </p:nvPicPr>
        <p:blipFill>
          <a:blip r:embed="rId3"/>
          <a:stretch>
            <a:fillRect/>
          </a:stretch>
        </p:blipFill>
        <p:spPr>
          <a:xfrm>
            <a:off x="9262561" y="2203729"/>
            <a:ext cx="2149026" cy="20721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Oval 5">
            <a:extLst>
              <a:ext uri="{FF2B5EF4-FFF2-40B4-BE49-F238E27FC236}">
                <a16:creationId xmlns:a16="http://schemas.microsoft.com/office/drawing/2014/main" xmlns="" id="{92572FFD-2DC9-4188-9444-63F0A371A0E0}"/>
              </a:ext>
            </a:extLst>
          </p:cNvPr>
          <p:cNvSpPr/>
          <p:nvPr/>
        </p:nvSpPr>
        <p:spPr>
          <a:xfrm>
            <a:off x="4815839" y="391886"/>
            <a:ext cx="1628503" cy="705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Potential Use</a:t>
            </a:r>
          </a:p>
        </p:txBody>
      </p:sp>
      <p:cxnSp>
        <p:nvCxnSpPr>
          <p:cNvPr id="8" name="Connector: Curved 7">
            <a:extLst>
              <a:ext uri="{FF2B5EF4-FFF2-40B4-BE49-F238E27FC236}">
                <a16:creationId xmlns:a16="http://schemas.microsoft.com/office/drawing/2014/main" xmlns="" id="{C4CF62CA-1F5F-4711-A412-694B407A1542}"/>
              </a:ext>
            </a:extLst>
          </p:cNvPr>
          <p:cNvCxnSpPr>
            <a:cxnSpLocks/>
            <a:stCxn id="3" idx="0"/>
            <a:endCxn id="6" idx="2"/>
          </p:cNvCxnSpPr>
          <p:nvPr/>
        </p:nvCxnSpPr>
        <p:spPr>
          <a:xfrm rot="5400000" flipH="1" flipV="1">
            <a:off x="2495618" y="-200909"/>
            <a:ext cx="1374729" cy="3265714"/>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xmlns="" id="{AE64A328-E272-41A4-9FBC-51FE04CA4FD0}"/>
              </a:ext>
            </a:extLst>
          </p:cNvPr>
          <p:cNvCxnSpPr>
            <a:cxnSpLocks/>
            <a:stCxn id="6" idx="6"/>
            <a:endCxn id="5" idx="0"/>
          </p:cNvCxnSpPr>
          <p:nvPr/>
        </p:nvCxnSpPr>
        <p:spPr>
          <a:xfrm>
            <a:off x="6444342" y="744583"/>
            <a:ext cx="3892732" cy="1459146"/>
          </a:xfrm>
          <a:prstGeom prst="curvedConnector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F04BA87-331D-4337-A4B2-40110C8ABEFB}"/>
              </a:ext>
            </a:extLst>
          </p:cNvPr>
          <p:cNvSpPr/>
          <p:nvPr/>
        </p:nvSpPr>
        <p:spPr>
          <a:xfrm>
            <a:off x="4815838" y="1297807"/>
            <a:ext cx="1628503" cy="70539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Review</a:t>
            </a:r>
          </a:p>
        </p:txBody>
      </p:sp>
      <p:cxnSp>
        <p:nvCxnSpPr>
          <p:cNvPr id="15" name="Connector: Curved 14">
            <a:extLst>
              <a:ext uri="{FF2B5EF4-FFF2-40B4-BE49-F238E27FC236}">
                <a16:creationId xmlns:a16="http://schemas.microsoft.com/office/drawing/2014/main" xmlns="" id="{DD872245-E1B7-4686-82B4-6073D7FF3F29}"/>
              </a:ext>
            </a:extLst>
          </p:cNvPr>
          <p:cNvCxnSpPr>
            <a:cxnSpLocks/>
            <a:stCxn id="5" idx="0"/>
            <a:endCxn id="14" idx="6"/>
          </p:cNvCxnSpPr>
          <p:nvPr/>
        </p:nvCxnSpPr>
        <p:spPr>
          <a:xfrm rot="16200000" flipV="1">
            <a:off x="8114096" y="-19250"/>
            <a:ext cx="553225" cy="3892733"/>
          </a:xfrm>
          <a:prstGeom prst="curvedConnector2">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xmlns="" id="{34A63F25-9355-4C7C-9741-AFE7A6D638BB}"/>
              </a:ext>
            </a:extLst>
          </p:cNvPr>
          <p:cNvCxnSpPr>
            <a:cxnSpLocks/>
            <a:stCxn id="14" idx="2"/>
            <a:endCxn id="3" idx="0"/>
          </p:cNvCxnSpPr>
          <p:nvPr/>
        </p:nvCxnSpPr>
        <p:spPr>
          <a:xfrm rot="10800000" flipV="1">
            <a:off x="1550126" y="1650504"/>
            <a:ext cx="3265713" cy="468808"/>
          </a:xfrm>
          <a:prstGeom prst="curvedConnector2">
            <a:avLst/>
          </a:prstGeom>
          <a:ln w="381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9B464717-2828-4A19-B674-98BD0963835E}"/>
              </a:ext>
            </a:extLst>
          </p:cNvPr>
          <p:cNvSpPr/>
          <p:nvPr/>
        </p:nvSpPr>
        <p:spPr>
          <a:xfrm>
            <a:off x="4815837" y="2171185"/>
            <a:ext cx="1628503" cy="705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Active Project</a:t>
            </a:r>
          </a:p>
        </p:txBody>
      </p:sp>
      <p:sp>
        <p:nvSpPr>
          <p:cNvPr id="41" name="Oval 40">
            <a:extLst>
              <a:ext uri="{FF2B5EF4-FFF2-40B4-BE49-F238E27FC236}">
                <a16:creationId xmlns:a16="http://schemas.microsoft.com/office/drawing/2014/main" xmlns="" id="{7EFA9078-D2E2-4F7A-95A0-6736E8A7EFBA}"/>
              </a:ext>
            </a:extLst>
          </p:cNvPr>
          <p:cNvSpPr/>
          <p:nvPr/>
        </p:nvSpPr>
        <p:spPr>
          <a:xfrm>
            <a:off x="4820190" y="3076303"/>
            <a:ext cx="1628503" cy="70539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Draft Ordinance</a:t>
            </a:r>
          </a:p>
        </p:txBody>
      </p:sp>
      <p:sp>
        <p:nvSpPr>
          <p:cNvPr id="48" name="Oval 47">
            <a:extLst>
              <a:ext uri="{FF2B5EF4-FFF2-40B4-BE49-F238E27FC236}">
                <a16:creationId xmlns:a16="http://schemas.microsoft.com/office/drawing/2014/main" xmlns="" id="{1F0B8710-ACFE-441D-8258-B1343B8411B0}"/>
              </a:ext>
            </a:extLst>
          </p:cNvPr>
          <p:cNvSpPr/>
          <p:nvPr/>
        </p:nvSpPr>
        <p:spPr>
          <a:xfrm>
            <a:off x="4641669" y="4012012"/>
            <a:ext cx="2029097" cy="7053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Refine Description</a:t>
            </a:r>
          </a:p>
        </p:txBody>
      </p:sp>
      <p:cxnSp>
        <p:nvCxnSpPr>
          <p:cNvPr id="59" name="Straight Arrow Connector 58">
            <a:extLst>
              <a:ext uri="{FF2B5EF4-FFF2-40B4-BE49-F238E27FC236}">
                <a16:creationId xmlns:a16="http://schemas.microsoft.com/office/drawing/2014/main" xmlns="" id="{C571CF97-A9C2-4140-9B6E-0040F3BBE067}"/>
              </a:ext>
            </a:extLst>
          </p:cNvPr>
          <p:cNvCxnSpPr>
            <a:cxnSpLocks/>
            <a:endCxn id="31" idx="2"/>
          </p:cNvCxnSpPr>
          <p:nvPr/>
        </p:nvCxnSpPr>
        <p:spPr>
          <a:xfrm flipV="1">
            <a:off x="2255520" y="2523882"/>
            <a:ext cx="2560317" cy="642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29F6F98B-D58E-4B6F-91D0-E79FE28F0DEB}"/>
              </a:ext>
            </a:extLst>
          </p:cNvPr>
          <p:cNvCxnSpPr>
            <a:cxnSpLocks/>
            <a:stCxn id="31" idx="6"/>
          </p:cNvCxnSpPr>
          <p:nvPr/>
        </p:nvCxnSpPr>
        <p:spPr>
          <a:xfrm>
            <a:off x="6444340" y="2523882"/>
            <a:ext cx="2818221" cy="32542"/>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40F1A8D5-239F-401F-A860-CB7814E6B5D9}"/>
              </a:ext>
            </a:extLst>
          </p:cNvPr>
          <p:cNvCxnSpPr>
            <a:cxnSpLocks/>
            <a:endCxn id="41" idx="6"/>
          </p:cNvCxnSpPr>
          <p:nvPr/>
        </p:nvCxnSpPr>
        <p:spPr>
          <a:xfrm flipH="1">
            <a:off x="6448693" y="3429000"/>
            <a:ext cx="268659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2EA86042-422E-49BF-A9F7-E235E3545B11}"/>
              </a:ext>
            </a:extLst>
          </p:cNvPr>
          <p:cNvCxnSpPr>
            <a:cxnSpLocks/>
            <a:stCxn id="41" idx="2"/>
          </p:cNvCxnSpPr>
          <p:nvPr/>
        </p:nvCxnSpPr>
        <p:spPr>
          <a:xfrm flipH="1">
            <a:off x="2360699" y="3429000"/>
            <a:ext cx="2459491" cy="16915"/>
          </a:xfrm>
          <a:prstGeom prst="straightConnector1">
            <a:avLst/>
          </a:prstGeom>
          <a:ln w="381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xmlns="" id="{EB12AA3A-139D-4351-8DF4-8987E5848F3D}"/>
              </a:ext>
            </a:extLst>
          </p:cNvPr>
          <p:cNvCxnSpPr>
            <a:cxnSpLocks/>
            <a:stCxn id="48" idx="6"/>
          </p:cNvCxnSpPr>
          <p:nvPr/>
        </p:nvCxnSpPr>
        <p:spPr>
          <a:xfrm flipV="1">
            <a:off x="6670766" y="4354287"/>
            <a:ext cx="2525485" cy="10422"/>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xmlns="" id="{FE6A3C94-1E9A-47D6-A502-C8F138920924}"/>
              </a:ext>
            </a:extLst>
          </p:cNvPr>
          <p:cNvCxnSpPr>
            <a:cxnSpLocks/>
            <a:endCxn id="48" idx="2"/>
          </p:cNvCxnSpPr>
          <p:nvPr/>
        </p:nvCxnSpPr>
        <p:spPr>
          <a:xfrm>
            <a:off x="1968137" y="4364709"/>
            <a:ext cx="267353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xmlns="" id="{B0C1DF45-A9DD-4CFD-B385-E37CB325E9D1}"/>
              </a:ext>
            </a:extLst>
          </p:cNvPr>
          <p:cNvCxnSpPr>
            <a:cxnSpLocks/>
          </p:cNvCxnSpPr>
          <p:nvPr/>
        </p:nvCxnSpPr>
        <p:spPr>
          <a:xfrm flipH="1">
            <a:off x="2151017" y="4212309"/>
            <a:ext cx="2730136" cy="0"/>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xmlns="" id="{D63F3830-0B94-4D83-BD62-7B12DC0751BF}"/>
              </a:ext>
            </a:extLst>
          </p:cNvPr>
          <p:cNvCxnSpPr>
            <a:cxnSpLocks/>
          </p:cNvCxnSpPr>
          <p:nvPr/>
        </p:nvCxnSpPr>
        <p:spPr>
          <a:xfrm flipH="1">
            <a:off x="6653349" y="4212309"/>
            <a:ext cx="254290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2" name="Oval 81">
            <a:extLst>
              <a:ext uri="{FF2B5EF4-FFF2-40B4-BE49-F238E27FC236}">
                <a16:creationId xmlns:a16="http://schemas.microsoft.com/office/drawing/2014/main" xmlns="" id="{BF1683C2-A555-46F9-A6C3-2B09F017950D}"/>
              </a:ext>
            </a:extLst>
          </p:cNvPr>
          <p:cNvSpPr/>
          <p:nvPr/>
        </p:nvSpPr>
        <p:spPr>
          <a:xfrm>
            <a:off x="4837606" y="4923813"/>
            <a:ext cx="1628503" cy="7053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Refine Metrics</a:t>
            </a:r>
          </a:p>
        </p:txBody>
      </p:sp>
      <p:cxnSp>
        <p:nvCxnSpPr>
          <p:cNvPr id="89" name="Connector: Curved 88">
            <a:extLst>
              <a:ext uri="{FF2B5EF4-FFF2-40B4-BE49-F238E27FC236}">
                <a16:creationId xmlns:a16="http://schemas.microsoft.com/office/drawing/2014/main" xmlns="" id="{E9B2483F-FF68-4380-8539-9471C153AF7E}"/>
              </a:ext>
            </a:extLst>
          </p:cNvPr>
          <p:cNvCxnSpPr>
            <a:cxnSpLocks/>
            <a:stCxn id="5" idx="2"/>
            <a:endCxn id="82" idx="6"/>
          </p:cNvCxnSpPr>
          <p:nvPr/>
        </p:nvCxnSpPr>
        <p:spPr>
          <a:xfrm rot="5400000">
            <a:off x="7901292" y="2840727"/>
            <a:ext cx="1000601" cy="3870965"/>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Curved 91">
            <a:extLst>
              <a:ext uri="{FF2B5EF4-FFF2-40B4-BE49-F238E27FC236}">
                <a16:creationId xmlns:a16="http://schemas.microsoft.com/office/drawing/2014/main" xmlns="" id="{825F20EC-C6CB-4827-A4FA-5E9A6E6F5117}"/>
              </a:ext>
            </a:extLst>
          </p:cNvPr>
          <p:cNvCxnSpPr>
            <a:cxnSpLocks/>
            <a:stCxn id="82" idx="2"/>
            <a:endCxn id="3" idx="4"/>
          </p:cNvCxnSpPr>
          <p:nvPr/>
        </p:nvCxnSpPr>
        <p:spPr>
          <a:xfrm rot="10800000">
            <a:off x="1550126" y="4441372"/>
            <a:ext cx="3287481" cy="835139"/>
          </a:xfrm>
          <a:prstGeom prst="curvedConnector2">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xmlns="" id="{8A6A7118-AE58-4C68-B9DD-4A934C9B0296}"/>
              </a:ext>
            </a:extLst>
          </p:cNvPr>
          <p:cNvSpPr/>
          <p:nvPr/>
        </p:nvSpPr>
        <p:spPr>
          <a:xfrm>
            <a:off x="4789711" y="5835614"/>
            <a:ext cx="1628503" cy="70539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JOB-AID</a:t>
            </a:r>
          </a:p>
        </p:txBody>
      </p:sp>
      <p:cxnSp>
        <p:nvCxnSpPr>
          <p:cNvPr id="97" name="Connector: Curved 96">
            <a:extLst>
              <a:ext uri="{FF2B5EF4-FFF2-40B4-BE49-F238E27FC236}">
                <a16:creationId xmlns:a16="http://schemas.microsoft.com/office/drawing/2014/main" xmlns="" id="{BE754C85-6FDA-4F06-AC8B-275D552EA335}"/>
              </a:ext>
            </a:extLst>
          </p:cNvPr>
          <p:cNvCxnSpPr>
            <a:cxnSpLocks/>
            <a:stCxn id="5" idx="2"/>
            <a:endCxn id="96" idx="6"/>
          </p:cNvCxnSpPr>
          <p:nvPr/>
        </p:nvCxnSpPr>
        <p:spPr>
          <a:xfrm rot="5400000">
            <a:off x="7421443" y="3272680"/>
            <a:ext cx="1912402" cy="3918860"/>
          </a:xfrm>
          <a:prstGeom prst="curvedConnector2">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Curved 99">
            <a:extLst>
              <a:ext uri="{FF2B5EF4-FFF2-40B4-BE49-F238E27FC236}">
                <a16:creationId xmlns:a16="http://schemas.microsoft.com/office/drawing/2014/main" xmlns="" id="{FE3F707C-1B52-4936-9CDB-CCF28D1B353A}"/>
              </a:ext>
            </a:extLst>
          </p:cNvPr>
          <p:cNvCxnSpPr>
            <a:cxnSpLocks/>
            <a:stCxn id="96" idx="2"/>
            <a:endCxn id="3" idx="4"/>
          </p:cNvCxnSpPr>
          <p:nvPr/>
        </p:nvCxnSpPr>
        <p:spPr>
          <a:xfrm rot="10800000">
            <a:off x="1550125" y="4441371"/>
            <a:ext cx="3239586" cy="1746940"/>
          </a:xfrm>
          <a:prstGeom prst="curvedConnector2">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xmlns="" id="{6163488D-DA41-45A0-8FC5-EFE1AA7CA736}"/>
              </a:ext>
            </a:extLst>
          </p:cNvPr>
          <p:cNvPicPr/>
          <p:nvPr/>
        </p:nvPicPr>
        <p:blipFill>
          <a:blip r:embed="rId4" cstate="print"/>
          <a:stretch>
            <a:fillRect/>
          </a:stretch>
        </p:blipFill>
        <p:spPr>
          <a:xfrm>
            <a:off x="10241280" y="6238279"/>
            <a:ext cx="1765922" cy="423176"/>
          </a:xfrm>
          <a:prstGeom prst="rect">
            <a:avLst/>
          </a:prstGeom>
        </p:spPr>
      </p:pic>
      <p:sp>
        <p:nvSpPr>
          <p:cNvPr id="104" name="TextBox 103">
            <a:extLst>
              <a:ext uri="{FF2B5EF4-FFF2-40B4-BE49-F238E27FC236}">
                <a16:creationId xmlns:a16="http://schemas.microsoft.com/office/drawing/2014/main" xmlns="" id="{9AB28952-39A6-4C98-9FB8-1B5E61054F1E}"/>
              </a:ext>
            </a:extLst>
          </p:cNvPr>
          <p:cNvSpPr txBox="1"/>
          <p:nvPr/>
        </p:nvSpPr>
        <p:spPr>
          <a:xfrm>
            <a:off x="148956" y="17198"/>
            <a:ext cx="382995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Who Does What?</a:t>
            </a:r>
          </a:p>
        </p:txBody>
      </p:sp>
    </p:spTree>
    <p:extLst>
      <p:ext uri="{BB962C8B-B14F-4D97-AF65-F5344CB8AC3E}">
        <p14:creationId xmlns:p14="http://schemas.microsoft.com/office/powerpoint/2010/main" val="262045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31" grpId="0" animBg="1"/>
      <p:bldP spid="41" grpId="0" animBg="1"/>
      <p:bldP spid="48" grpId="0" animBg="1"/>
      <p:bldP spid="82" grpId="0" animBg="1"/>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3">
            <a:extLst>
              <a:ext uri="{FF2B5EF4-FFF2-40B4-BE49-F238E27FC236}">
                <a16:creationId xmlns:a16="http://schemas.microsoft.com/office/drawing/2014/main" xmlns="" id="{C463B99A-73EE-4FBB-B7C4-F9F9BCC25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5">
            <a:extLst>
              <a:ext uri="{FF2B5EF4-FFF2-40B4-BE49-F238E27FC236}">
                <a16:creationId xmlns:a16="http://schemas.microsoft.com/office/drawing/2014/main" xmlns=""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18">
            <a:extLst>
              <a:ext uri="{FF2B5EF4-FFF2-40B4-BE49-F238E27FC236}">
                <a16:creationId xmlns:a16="http://schemas.microsoft.com/office/drawing/2014/main" xmlns="" id="{73399AAA-8CEB-4230-BD9C-CDB694822715}"/>
              </a:ext>
            </a:extLst>
          </p:cNvPr>
          <p:cNvGraphicFramePr>
            <a:graphicFrameLocks noGrp="1"/>
          </p:cNvGraphicFramePr>
          <p:nvPr/>
        </p:nvGraphicFramePr>
        <p:xfrm>
          <a:off x="659932" y="1046831"/>
          <a:ext cx="11347270" cy="4563449"/>
        </p:xfrm>
        <a:graphic>
          <a:graphicData uri="http://schemas.openxmlformats.org/drawingml/2006/table">
            <a:tbl>
              <a:tblPr firstRow="1" bandRow="1">
                <a:tableStyleId>{5C22544A-7EE6-4342-B048-85BDC9FD1C3A}</a:tableStyleId>
              </a:tblPr>
              <a:tblGrid>
                <a:gridCol w="5673635">
                  <a:extLst>
                    <a:ext uri="{9D8B030D-6E8A-4147-A177-3AD203B41FA5}">
                      <a16:colId xmlns:a16="http://schemas.microsoft.com/office/drawing/2014/main" xmlns="" val="2650099726"/>
                    </a:ext>
                  </a:extLst>
                </a:gridCol>
                <a:gridCol w="5673635">
                  <a:extLst>
                    <a:ext uri="{9D8B030D-6E8A-4147-A177-3AD203B41FA5}">
                      <a16:colId xmlns:a16="http://schemas.microsoft.com/office/drawing/2014/main" xmlns="" val="1657588413"/>
                    </a:ext>
                  </a:extLst>
                </a:gridCol>
              </a:tblGrid>
              <a:tr h="1755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tx1"/>
                          </a:solidFill>
                          <a:latin typeface="+mn-lt"/>
                        </a:rPr>
                        <a:t>Support Public Health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chemeClr val="tx1"/>
                        </a:solidFill>
                        <a:latin typeface="+mn-lt"/>
                      </a:endParaRPr>
                    </a:p>
                    <a:p>
                      <a:pPr marL="742950" lvl="1" indent="-285750">
                        <a:buFont typeface="Arial" panose="020B0604020202020204" pitchFamily="34" charset="0"/>
                        <a:buChar char="•"/>
                      </a:pPr>
                      <a:r>
                        <a:rPr lang="en-US" sz="1500" b="0" dirty="0">
                          <a:solidFill>
                            <a:schemeClr val="tx1"/>
                          </a:solidFill>
                          <a:latin typeface="+mn-lt"/>
                        </a:rPr>
                        <a:t>COVID Mitigation &amp; Containment</a:t>
                      </a:r>
                    </a:p>
                    <a:p>
                      <a:pPr marL="742950" lvl="1" indent="-285750">
                        <a:buFont typeface="Arial" panose="020B0604020202020204" pitchFamily="34" charset="0"/>
                        <a:buChar char="•"/>
                      </a:pPr>
                      <a:r>
                        <a:rPr lang="en-US" sz="1500" b="0" dirty="0">
                          <a:solidFill>
                            <a:schemeClr val="tx1"/>
                          </a:solidFill>
                          <a:latin typeface="+mn-lt"/>
                        </a:rPr>
                        <a:t>Medical Expenses</a:t>
                      </a:r>
                    </a:p>
                    <a:p>
                      <a:pPr marL="742950" lvl="1" indent="-285750">
                        <a:buFont typeface="Arial" panose="020B0604020202020204" pitchFamily="34" charset="0"/>
                        <a:buChar char="•"/>
                      </a:pPr>
                      <a:r>
                        <a:rPr lang="en-US" sz="1500" b="0" dirty="0">
                          <a:solidFill>
                            <a:schemeClr val="tx1"/>
                          </a:solidFill>
                          <a:latin typeface="+mn-lt"/>
                        </a:rPr>
                        <a:t>Behavior Healthcare</a:t>
                      </a:r>
                    </a:p>
                    <a:p>
                      <a:pPr marL="742950" lvl="1" indent="-285750">
                        <a:buFont typeface="Arial" panose="020B0604020202020204" pitchFamily="34" charset="0"/>
                        <a:buChar char="•"/>
                      </a:pPr>
                      <a:r>
                        <a:rPr lang="en-US" sz="1500" b="0" dirty="0">
                          <a:solidFill>
                            <a:schemeClr val="tx1"/>
                          </a:solidFill>
                          <a:latin typeface="+mn-lt"/>
                        </a:rPr>
                        <a:t>Public Health &amp; Safety Staff</a:t>
                      </a:r>
                    </a:p>
                    <a:p>
                      <a:endParaRPr lang="en-US" sz="1200" dirty="0">
                        <a:solidFill>
                          <a:schemeClr val="tx1"/>
                        </a:solidFill>
                        <a:latin typeface="+mn-lt"/>
                      </a:endParaRPr>
                    </a:p>
                  </a:txBody>
                  <a:tcPr marL="68645" marR="68645" marT="34322" marB="34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schemeClr val="tx1"/>
                          </a:solidFill>
                          <a:latin typeface="+mn-lt"/>
                        </a:rPr>
                        <a:t>Address Negative Economic Impacts</a:t>
                      </a:r>
                    </a:p>
                    <a:p>
                      <a:endParaRPr lang="en-US" sz="1300" dirty="0">
                        <a:solidFill>
                          <a:schemeClr val="tx1"/>
                        </a:solidFill>
                        <a:latin typeface="+mn-lt"/>
                      </a:endParaRPr>
                    </a:p>
                    <a:p>
                      <a:pPr marL="742950" lvl="1" indent="-285750">
                        <a:buFont typeface="Arial" panose="020B0604020202020204" pitchFamily="34" charset="0"/>
                        <a:buChar char="•"/>
                      </a:pPr>
                      <a:r>
                        <a:rPr lang="en-US" sz="1500" b="0" dirty="0">
                          <a:solidFill>
                            <a:schemeClr val="tx1"/>
                          </a:solidFill>
                          <a:latin typeface="+mn-lt"/>
                        </a:rPr>
                        <a:t>Direct Assistance to the Public</a:t>
                      </a:r>
                    </a:p>
                    <a:p>
                      <a:pPr marL="742950" lvl="1" indent="-285750">
                        <a:buFont typeface="Arial" panose="020B0604020202020204" pitchFamily="34" charset="0"/>
                        <a:buChar char="•"/>
                      </a:pPr>
                      <a:r>
                        <a:rPr lang="en-US" sz="1500" b="0" dirty="0">
                          <a:solidFill>
                            <a:schemeClr val="tx1"/>
                          </a:solidFill>
                          <a:latin typeface="+mn-lt"/>
                        </a:rPr>
                        <a:t>Direct Assistance to Small Business</a:t>
                      </a:r>
                    </a:p>
                    <a:p>
                      <a:pPr marL="742950" lvl="1" indent="-285750">
                        <a:buFont typeface="Arial" panose="020B0604020202020204" pitchFamily="34" charset="0"/>
                        <a:buChar char="•"/>
                      </a:pPr>
                      <a:r>
                        <a:rPr lang="en-US" sz="1500" b="0" dirty="0">
                          <a:solidFill>
                            <a:schemeClr val="tx1"/>
                          </a:solidFill>
                          <a:latin typeface="+mn-lt"/>
                        </a:rPr>
                        <a:t>Rehire Public Employees</a:t>
                      </a:r>
                    </a:p>
                    <a:p>
                      <a:pPr marL="742950" lvl="1" indent="-285750">
                        <a:buFont typeface="Arial" panose="020B0604020202020204" pitchFamily="34" charset="0"/>
                        <a:buChar char="•"/>
                      </a:pPr>
                      <a:r>
                        <a:rPr lang="en-US" sz="1500" b="0" dirty="0">
                          <a:solidFill>
                            <a:schemeClr val="tx1"/>
                          </a:solidFill>
                          <a:latin typeface="+mn-lt"/>
                        </a:rPr>
                        <a:t>Address Impacted Industries</a:t>
                      </a:r>
                      <a:endParaRPr lang="en-US" sz="1500" dirty="0">
                        <a:solidFill>
                          <a:schemeClr val="tx1"/>
                        </a:solidFill>
                        <a:latin typeface="+mn-lt"/>
                      </a:endParaRPr>
                    </a:p>
                  </a:txBody>
                  <a:tcPr marL="68645" marR="68645" marT="34322" marB="34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1308224"/>
                  </a:ext>
                </a:extLst>
              </a:tr>
              <a:tr h="1755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dirty="0">
                          <a:latin typeface="+mn-lt"/>
                        </a:rPr>
                        <a:t>Community Focused Services</a:t>
                      </a:r>
                    </a:p>
                    <a:p>
                      <a:endParaRPr lang="en-US" sz="1300" dirty="0">
                        <a:solidFill>
                          <a:schemeClr val="tx1"/>
                        </a:solidFill>
                        <a:latin typeface="+mn-lt"/>
                      </a:endParaRPr>
                    </a:p>
                    <a:p>
                      <a:pPr marL="742950" lvl="1" indent="-285750">
                        <a:buFont typeface="Arial" panose="020B0604020202020204" pitchFamily="34" charset="0"/>
                        <a:buChar char="•"/>
                      </a:pPr>
                      <a:r>
                        <a:rPr lang="en-US" sz="1500" dirty="0">
                          <a:solidFill>
                            <a:schemeClr val="tx1"/>
                          </a:solidFill>
                          <a:latin typeface="+mn-lt"/>
                        </a:rPr>
                        <a:t>Community outreach for Health</a:t>
                      </a:r>
                    </a:p>
                    <a:p>
                      <a:pPr marL="742950" lvl="1" indent="-285750">
                        <a:buFont typeface="Arial" panose="020B0604020202020204" pitchFamily="34" charset="0"/>
                        <a:buChar char="•"/>
                      </a:pPr>
                      <a:r>
                        <a:rPr lang="en-US" sz="1500" dirty="0">
                          <a:solidFill>
                            <a:schemeClr val="tx1"/>
                          </a:solidFill>
                          <a:latin typeface="+mn-lt"/>
                        </a:rPr>
                        <a:t>Addressing homelessness</a:t>
                      </a:r>
                    </a:p>
                    <a:p>
                      <a:pPr marL="742950" lvl="1" indent="-285750">
                        <a:buFont typeface="Arial" panose="020B0604020202020204" pitchFamily="34" charset="0"/>
                        <a:buChar char="•"/>
                      </a:pPr>
                      <a:r>
                        <a:rPr lang="en-US" sz="1500" dirty="0">
                          <a:solidFill>
                            <a:schemeClr val="tx1"/>
                          </a:solidFill>
                          <a:latin typeface="+mn-lt"/>
                        </a:rPr>
                        <a:t>Community outreach for Education</a:t>
                      </a:r>
                    </a:p>
                    <a:p>
                      <a:pPr marL="742950" lvl="1" indent="-285750">
                        <a:buFont typeface="Arial" panose="020B0604020202020204" pitchFamily="34" charset="0"/>
                        <a:buChar char="•"/>
                      </a:pPr>
                      <a:r>
                        <a:rPr lang="en-US" sz="1500" dirty="0">
                          <a:solidFill>
                            <a:schemeClr val="tx1"/>
                          </a:solidFill>
                          <a:latin typeface="+mn-lt"/>
                        </a:rPr>
                        <a:t>Promoting Healthy Environments</a:t>
                      </a:r>
                    </a:p>
                    <a:p>
                      <a:endParaRPr lang="en-US" sz="1200" dirty="0">
                        <a:solidFill>
                          <a:schemeClr val="tx1"/>
                        </a:solidFill>
                        <a:latin typeface="+mn-lt"/>
                      </a:endParaRPr>
                    </a:p>
                  </a:txBody>
                  <a:tcPr marL="68645" marR="68645" marT="34322" marB="34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a:latin typeface="+mn-lt"/>
                        </a:rPr>
                        <a:t>Water and Sewer Infrastructure</a:t>
                      </a:r>
                    </a:p>
                    <a:p>
                      <a:endParaRPr lang="en-US" sz="1300">
                        <a:solidFill>
                          <a:schemeClr val="tx1"/>
                        </a:solidFill>
                        <a:latin typeface="+mn-lt"/>
                      </a:endParaRPr>
                    </a:p>
                    <a:p>
                      <a:pPr marL="742950" lvl="1" indent="-285750">
                        <a:buFont typeface="Arial" panose="020B0604020202020204" pitchFamily="34" charset="0"/>
                        <a:buChar char="•"/>
                      </a:pPr>
                      <a:r>
                        <a:rPr lang="en-US" sz="1500">
                          <a:solidFill>
                            <a:schemeClr val="tx1"/>
                          </a:solidFill>
                          <a:latin typeface="+mn-lt"/>
                        </a:rPr>
                        <a:t>Improving access to clean water </a:t>
                      </a:r>
                    </a:p>
                    <a:p>
                      <a:pPr marL="742950" lvl="1" indent="-285750">
                        <a:buFont typeface="Arial" panose="020B0604020202020204" pitchFamily="34" charset="0"/>
                        <a:buChar char="•"/>
                      </a:pPr>
                      <a:r>
                        <a:rPr lang="en-US" sz="1500">
                          <a:solidFill>
                            <a:schemeClr val="tx1"/>
                          </a:solidFill>
                          <a:latin typeface="+mn-lt"/>
                        </a:rPr>
                        <a:t>Investments in wastewater and stormwater infrastructure</a:t>
                      </a:r>
                    </a:p>
                    <a:p>
                      <a:endParaRPr lang="en-US" sz="1200">
                        <a:solidFill>
                          <a:schemeClr val="tx1"/>
                        </a:solidFill>
                        <a:latin typeface="+mn-lt"/>
                      </a:endParaRPr>
                    </a:p>
                  </a:txBody>
                  <a:tcPr marL="68645" marR="68645" marT="34322" marB="34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9746967"/>
                  </a:ext>
                </a:extLst>
              </a:tr>
              <a:tr h="1051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dirty="0">
                          <a:solidFill>
                            <a:schemeClr val="tx1"/>
                          </a:solidFill>
                          <a:latin typeface="+mn-lt"/>
                        </a:rPr>
                        <a:t>Broadband 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742950" lvl="1" indent="-285750">
                        <a:buFont typeface="Arial" panose="020B0604020202020204" pitchFamily="34" charset="0"/>
                        <a:buChar char="•"/>
                      </a:pPr>
                      <a:r>
                        <a:rPr lang="en-US" sz="1500" b="0" dirty="0">
                          <a:solidFill>
                            <a:schemeClr val="tx1"/>
                          </a:solidFill>
                          <a:latin typeface="+mn-lt"/>
                        </a:rPr>
                        <a:t>Address unserved / underserved communities</a:t>
                      </a:r>
                    </a:p>
                    <a:p>
                      <a:endParaRPr lang="en-US" sz="1200" dirty="0">
                        <a:solidFill>
                          <a:schemeClr val="tx1"/>
                        </a:solidFill>
                        <a:latin typeface="+mn-lt"/>
                      </a:endParaRPr>
                    </a:p>
                  </a:txBody>
                  <a:tcPr marL="68645" marR="68645" marT="34322" marB="34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1" dirty="0">
                          <a:solidFill>
                            <a:schemeClr val="tx1"/>
                          </a:solidFill>
                          <a:latin typeface="+mn-lt"/>
                        </a:rPr>
                        <a:t>Premium Pay for Essential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742950" lvl="1" indent="-285750">
                        <a:buFont typeface="Arial" panose="020B0604020202020204" pitchFamily="34" charset="0"/>
                        <a:buChar char="•"/>
                      </a:pPr>
                      <a:r>
                        <a:rPr lang="en-US" sz="1500" b="0" dirty="0">
                          <a:solidFill>
                            <a:schemeClr val="tx1"/>
                          </a:solidFill>
                          <a:latin typeface="+mn-lt"/>
                        </a:rPr>
                        <a:t>Additional support for those with greatest risk</a:t>
                      </a:r>
                    </a:p>
                    <a:p>
                      <a:endParaRPr lang="en-US" sz="1200" dirty="0">
                        <a:solidFill>
                          <a:schemeClr val="tx1"/>
                        </a:solidFill>
                        <a:latin typeface="+mn-lt"/>
                      </a:endParaRPr>
                    </a:p>
                  </a:txBody>
                  <a:tcPr marL="68645" marR="68645" marT="34322" marB="34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46643426"/>
                  </a:ext>
                </a:extLst>
              </a:tr>
            </a:tbl>
          </a:graphicData>
        </a:graphic>
      </p:graphicFrame>
      <p:pic>
        <p:nvPicPr>
          <p:cNvPr id="6" name="Picture 5">
            <a:extLst>
              <a:ext uri="{FF2B5EF4-FFF2-40B4-BE49-F238E27FC236}">
                <a16:creationId xmlns:a16="http://schemas.microsoft.com/office/drawing/2014/main" xmlns="" id="{B78E2487-8AF0-47A8-BDA0-CF962C66D2CD}"/>
              </a:ext>
            </a:extLst>
          </p:cNvPr>
          <p:cNvPicPr/>
          <p:nvPr/>
        </p:nvPicPr>
        <p:blipFill>
          <a:blip r:embed="rId2" cstate="print"/>
          <a:stretch>
            <a:fillRect/>
          </a:stretch>
        </p:blipFill>
        <p:spPr>
          <a:xfrm>
            <a:off x="10241280" y="6238279"/>
            <a:ext cx="1765922" cy="423176"/>
          </a:xfrm>
          <a:prstGeom prst="rect">
            <a:avLst/>
          </a:prstGeom>
        </p:spPr>
      </p:pic>
      <p:sp>
        <p:nvSpPr>
          <p:cNvPr id="2" name="TextBox 1">
            <a:extLst>
              <a:ext uri="{FF2B5EF4-FFF2-40B4-BE49-F238E27FC236}">
                <a16:creationId xmlns:a16="http://schemas.microsoft.com/office/drawing/2014/main" xmlns="" id="{D2596B4E-21CD-4BDB-8927-E0CB2FF21823}"/>
              </a:ext>
            </a:extLst>
          </p:cNvPr>
          <p:cNvSpPr txBox="1"/>
          <p:nvPr/>
        </p:nvSpPr>
        <p:spPr>
          <a:xfrm>
            <a:off x="659932" y="268843"/>
            <a:ext cx="59494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First Question  “Is it Eligible?”</a:t>
            </a:r>
          </a:p>
        </p:txBody>
      </p:sp>
    </p:spTree>
    <p:extLst>
      <p:ext uri="{BB962C8B-B14F-4D97-AF65-F5344CB8AC3E}">
        <p14:creationId xmlns:p14="http://schemas.microsoft.com/office/powerpoint/2010/main" val="79239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C59AB4C8-9178-4F7A-8404-6890510B59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ketch line">
            <a:extLst>
              <a:ext uri="{FF2B5EF4-FFF2-40B4-BE49-F238E27FC236}">
                <a16:creationId xmlns:a16="http://schemas.microsoft.com/office/drawing/2014/main" xmlns="" id="{4CFDFB37-4BC7-42C6-915D-A6609139B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4">
            <a:extLst>
              <a:ext uri="{FF2B5EF4-FFF2-40B4-BE49-F238E27FC236}">
                <a16:creationId xmlns:a16="http://schemas.microsoft.com/office/drawing/2014/main" xmlns="" id="{556EBEE2-2251-4FC4-9CBD-4FC6B7B020D8}"/>
              </a:ext>
            </a:extLst>
          </p:cNvPr>
          <p:cNvGraphicFramePr>
            <a:graphicFrameLocks noGrp="1"/>
          </p:cNvGraphicFramePr>
          <p:nvPr>
            <p:extLst>
              <p:ext uri="{D42A27DB-BD31-4B8C-83A1-F6EECF244321}">
                <p14:modId xmlns:p14="http://schemas.microsoft.com/office/powerpoint/2010/main" val="1601214924"/>
              </p:ext>
            </p:extLst>
          </p:nvPr>
        </p:nvGraphicFramePr>
        <p:xfrm>
          <a:off x="824948" y="2920514"/>
          <a:ext cx="10820934" cy="2667921"/>
        </p:xfrm>
        <a:graphic>
          <a:graphicData uri="http://schemas.openxmlformats.org/drawingml/2006/table">
            <a:tbl>
              <a:tblPr firstRow="1" bandRow="1">
                <a:tableStyleId>{5C22544A-7EE6-4342-B048-85BDC9FD1C3A}</a:tableStyleId>
              </a:tblPr>
              <a:tblGrid>
                <a:gridCol w="10820934">
                  <a:extLst>
                    <a:ext uri="{9D8B030D-6E8A-4147-A177-3AD203B41FA5}">
                      <a16:colId xmlns:a16="http://schemas.microsoft.com/office/drawing/2014/main" xmlns="" val="3336773441"/>
                    </a:ext>
                  </a:extLst>
                </a:gridCol>
              </a:tblGrid>
              <a:tr h="889307">
                <a:tc>
                  <a:txBody>
                    <a:bodyPr/>
                    <a:lstStyle/>
                    <a:p>
                      <a:r>
                        <a:rPr lang="en-US" sz="3300" b="1" dirty="0">
                          <a:solidFill>
                            <a:schemeClr val="tx1"/>
                          </a:solidFill>
                        </a:rPr>
                        <a:t>Was the problem caused by COVID?</a:t>
                      </a:r>
                    </a:p>
                  </a:txBody>
                  <a:tcPr marL="75438" marR="75438" marT="37719" marB="37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0304856"/>
                  </a:ext>
                </a:extLst>
              </a:tr>
              <a:tr h="889307">
                <a:tc>
                  <a:txBody>
                    <a:bodyPr/>
                    <a:lstStyle/>
                    <a:p>
                      <a:r>
                        <a:rPr lang="en-US" sz="3300" b="1">
                          <a:solidFill>
                            <a:schemeClr val="tx1"/>
                          </a:solidFill>
                        </a:rPr>
                        <a:t>Does the solution strengthen current response?</a:t>
                      </a:r>
                    </a:p>
                  </a:txBody>
                  <a:tcPr marL="75438" marR="75438" marT="37719" marB="37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92560787"/>
                  </a:ext>
                </a:extLst>
              </a:tr>
              <a:tr h="889307">
                <a:tc>
                  <a:txBody>
                    <a:bodyPr/>
                    <a:lstStyle/>
                    <a:p>
                      <a:r>
                        <a:rPr lang="en-US" sz="3300" b="1" dirty="0">
                          <a:solidFill>
                            <a:schemeClr val="tx1"/>
                          </a:solidFill>
                        </a:rPr>
                        <a:t>Does the solution strengthen future capabilities?</a:t>
                      </a:r>
                    </a:p>
                  </a:txBody>
                  <a:tcPr marL="75438" marR="75438" marT="37719" marB="37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3815288"/>
                  </a:ext>
                </a:extLst>
              </a:tr>
            </a:tbl>
          </a:graphicData>
        </a:graphic>
      </p:graphicFrame>
      <p:sp>
        <p:nvSpPr>
          <p:cNvPr id="2" name="TextBox 1">
            <a:extLst>
              <a:ext uri="{FF2B5EF4-FFF2-40B4-BE49-F238E27FC236}">
                <a16:creationId xmlns:a16="http://schemas.microsoft.com/office/drawing/2014/main" xmlns="" id="{B6856C9B-3879-4027-8468-B43155D8BCA2}"/>
              </a:ext>
            </a:extLst>
          </p:cNvPr>
          <p:cNvSpPr txBox="1"/>
          <p:nvPr/>
        </p:nvSpPr>
        <p:spPr>
          <a:xfrm>
            <a:off x="1733005" y="530901"/>
            <a:ext cx="8422434" cy="1477328"/>
          </a:xfrm>
          <a:prstGeom prst="rect">
            <a:avLst/>
          </a:prstGeom>
          <a:noFill/>
        </p:spPr>
        <p:txBody>
          <a:bodyPr wrap="none" rtlCol="0">
            <a:spAutoFit/>
          </a:bodyPr>
          <a:lstStyle/>
          <a:p>
            <a:r>
              <a:rPr lang="en-US" sz="9000" dirty="0"/>
              <a:t>Let’s Make it Easy</a:t>
            </a:r>
          </a:p>
        </p:txBody>
      </p:sp>
      <p:pic>
        <p:nvPicPr>
          <p:cNvPr id="6" name="Picture 5">
            <a:extLst>
              <a:ext uri="{FF2B5EF4-FFF2-40B4-BE49-F238E27FC236}">
                <a16:creationId xmlns:a16="http://schemas.microsoft.com/office/drawing/2014/main" xmlns="" id="{2DFB4AB0-7AFE-498F-9EEF-951581A90267}"/>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249379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Clearly Eligible</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xmlns="" id="{752FCFA6-7FA2-4EC2-8B89-E858F4FB57D8}"/>
              </a:ext>
            </a:extLst>
          </p:cNvPr>
          <p:cNvSpPr/>
          <p:nvPr/>
        </p:nvSpPr>
        <p:spPr>
          <a:xfrm>
            <a:off x="1201783" y="3220781"/>
            <a:ext cx="3093913" cy="1383410"/>
          </a:xfrm>
          <a:prstGeom prst="flowChartMagneticDisk">
            <a:avLst/>
          </a:prstGeom>
          <a:solidFill>
            <a:srgbClr val="92D05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American Rescue </a:t>
            </a:r>
          </a:p>
          <a:p>
            <a:pPr algn="ctr"/>
            <a:r>
              <a:rPr lang="en-US" sz="2000" dirty="0">
                <a:solidFill>
                  <a:schemeClr val="tx1"/>
                </a:solidFill>
              </a:rPr>
              <a:t>Plan Funds</a:t>
            </a:r>
          </a:p>
        </p:txBody>
      </p:sp>
      <p:sp>
        <p:nvSpPr>
          <p:cNvPr id="18" name="Flowchart: Magnetic Disk 17">
            <a:extLst>
              <a:ext uri="{FF2B5EF4-FFF2-40B4-BE49-F238E27FC236}">
                <a16:creationId xmlns:a16="http://schemas.microsoft.com/office/drawing/2014/main" xmlns="" id="{002E0CD7-B4A2-46DA-8CE1-841ED8FA9D64}"/>
              </a:ext>
            </a:extLst>
          </p:cNvPr>
          <p:cNvSpPr/>
          <p:nvPr/>
        </p:nvSpPr>
        <p:spPr>
          <a:xfrm>
            <a:off x="5063178" y="2318537"/>
            <a:ext cx="1590226" cy="751247"/>
          </a:xfrm>
          <a:prstGeom prst="flowChartMagneticDisk">
            <a:avLst/>
          </a:prstGeom>
          <a:solidFill>
            <a:srgbClr val="92D05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CLEARLY ELIGIBLE</a:t>
            </a:r>
          </a:p>
          <a:p>
            <a:pPr algn="ctr"/>
            <a:r>
              <a:rPr lang="en-US" sz="1200" dirty="0">
                <a:solidFill>
                  <a:schemeClr val="tx1"/>
                </a:solidFill>
              </a:rPr>
              <a:t>PROJECTS</a:t>
            </a:r>
          </a:p>
          <a:p>
            <a:pPr algn="ctr"/>
            <a:endParaRPr lang="en-US" sz="1200" dirty="0">
              <a:solidFill>
                <a:schemeClr val="tx1"/>
              </a:solidFill>
            </a:endParaRPr>
          </a:p>
        </p:txBody>
      </p:sp>
      <p:cxnSp>
        <p:nvCxnSpPr>
          <p:cNvPr id="19" name="Connector: Elbow 18">
            <a:extLst>
              <a:ext uri="{FF2B5EF4-FFF2-40B4-BE49-F238E27FC236}">
                <a16:creationId xmlns:a16="http://schemas.microsoft.com/office/drawing/2014/main" xmlns="" id="{3DDDBEBF-8E3F-41B9-8990-AD2F7298763C}"/>
              </a:ext>
            </a:extLst>
          </p:cNvPr>
          <p:cNvCxnSpPr>
            <a:cxnSpLocks/>
            <a:stCxn id="17" idx="4"/>
            <a:endCxn id="18" idx="2"/>
          </p:cNvCxnSpPr>
          <p:nvPr/>
        </p:nvCxnSpPr>
        <p:spPr>
          <a:xfrm flipV="1">
            <a:off x="4295696" y="2694161"/>
            <a:ext cx="767482" cy="1218325"/>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Flowchart: Magnetic Disk 19">
            <a:extLst>
              <a:ext uri="{FF2B5EF4-FFF2-40B4-BE49-F238E27FC236}">
                <a16:creationId xmlns:a16="http://schemas.microsoft.com/office/drawing/2014/main" xmlns="" id="{ED0122CB-B1F7-4255-A3BC-10FA177273C7}"/>
              </a:ext>
            </a:extLst>
          </p:cNvPr>
          <p:cNvSpPr/>
          <p:nvPr/>
        </p:nvSpPr>
        <p:spPr>
          <a:xfrm>
            <a:off x="7460547" y="2095636"/>
            <a:ext cx="1319200" cy="751247"/>
          </a:xfrm>
          <a:prstGeom prst="flowChartMagneticDisk">
            <a:avLst/>
          </a:prstGeom>
          <a:solidFill>
            <a:srgbClr val="92D05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NO GENERAL FUND OFFSET</a:t>
            </a:r>
          </a:p>
          <a:p>
            <a:pPr algn="ctr"/>
            <a:endParaRPr lang="en-US" sz="1200" dirty="0">
              <a:solidFill>
                <a:schemeClr val="tx1"/>
              </a:solidFill>
            </a:endParaRPr>
          </a:p>
        </p:txBody>
      </p:sp>
      <p:sp>
        <p:nvSpPr>
          <p:cNvPr id="21" name="Flowchart: Magnetic Disk 20">
            <a:extLst>
              <a:ext uri="{FF2B5EF4-FFF2-40B4-BE49-F238E27FC236}">
                <a16:creationId xmlns:a16="http://schemas.microsoft.com/office/drawing/2014/main" xmlns="" id="{5A4703A0-78D8-433E-A894-5D904BA7E7DF}"/>
              </a:ext>
            </a:extLst>
          </p:cNvPr>
          <p:cNvSpPr/>
          <p:nvPr/>
        </p:nvSpPr>
        <p:spPr>
          <a:xfrm>
            <a:off x="7460546" y="2932509"/>
            <a:ext cx="1319200" cy="751247"/>
          </a:xfrm>
          <a:prstGeom prst="flowChartMagneticDisk">
            <a:avLst/>
          </a:prstGeom>
          <a:solidFill>
            <a:srgbClr val="92D05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GENERAL FUND OFFSET</a:t>
            </a:r>
          </a:p>
          <a:p>
            <a:pPr algn="ctr"/>
            <a:endParaRPr lang="en-US" sz="1200" dirty="0">
              <a:solidFill>
                <a:schemeClr val="tx1"/>
              </a:solidFill>
            </a:endParaRPr>
          </a:p>
        </p:txBody>
      </p:sp>
      <p:cxnSp>
        <p:nvCxnSpPr>
          <p:cNvPr id="22" name="Connector: Elbow 21">
            <a:extLst>
              <a:ext uri="{FF2B5EF4-FFF2-40B4-BE49-F238E27FC236}">
                <a16:creationId xmlns:a16="http://schemas.microsoft.com/office/drawing/2014/main" xmlns="" id="{8B725284-BB7B-4E98-8935-426736996040}"/>
              </a:ext>
            </a:extLst>
          </p:cNvPr>
          <p:cNvCxnSpPr>
            <a:cxnSpLocks/>
            <a:stCxn id="18" idx="4"/>
            <a:endCxn id="20" idx="2"/>
          </p:cNvCxnSpPr>
          <p:nvPr/>
        </p:nvCxnSpPr>
        <p:spPr>
          <a:xfrm flipV="1">
            <a:off x="6653404" y="2471260"/>
            <a:ext cx="807143" cy="222901"/>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xmlns="" id="{A41CD535-8441-4E53-8449-8BF98B234B5E}"/>
              </a:ext>
            </a:extLst>
          </p:cNvPr>
          <p:cNvCxnSpPr>
            <a:cxnSpLocks/>
            <a:stCxn id="18" idx="4"/>
            <a:endCxn id="21" idx="2"/>
          </p:cNvCxnSpPr>
          <p:nvPr/>
        </p:nvCxnSpPr>
        <p:spPr>
          <a:xfrm>
            <a:off x="6653404" y="2694161"/>
            <a:ext cx="807142" cy="613972"/>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xmlns="" id="{0D1B4FBF-9D9E-4990-9FB8-D36D883D8680}"/>
              </a:ext>
            </a:extLst>
          </p:cNvPr>
          <p:cNvPicPr/>
          <p:nvPr/>
        </p:nvPicPr>
        <p:blipFill>
          <a:blip r:embed="rId2" cstate="print"/>
          <a:stretch>
            <a:fillRect/>
          </a:stretch>
        </p:blipFill>
        <p:spPr>
          <a:xfrm>
            <a:off x="158907" y="6172854"/>
            <a:ext cx="1765922" cy="423176"/>
          </a:xfrm>
          <a:prstGeom prst="rect">
            <a:avLst/>
          </a:prstGeom>
        </p:spPr>
      </p:pic>
      <p:sp>
        <p:nvSpPr>
          <p:cNvPr id="15" name="TextBox 14">
            <a:extLst>
              <a:ext uri="{FF2B5EF4-FFF2-40B4-BE49-F238E27FC236}">
                <a16:creationId xmlns:a16="http://schemas.microsoft.com/office/drawing/2014/main" xmlns="" id="{4327EF55-7A00-4368-9ED1-4487C1483948}"/>
              </a:ext>
            </a:extLst>
          </p:cNvPr>
          <p:cNvSpPr txBox="1"/>
          <p:nvPr/>
        </p:nvSpPr>
        <p:spPr>
          <a:xfrm>
            <a:off x="4778189" y="4002351"/>
            <a:ext cx="7254904" cy="2616101"/>
          </a:xfrm>
          <a:prstGeom prst="rect">
            <a:avLst/>
          </a:prstGeom>
          <a:noFill/>
        </p:spPr>
        <p:txBody>
          <a:bodyPr wrap="square" rtlCol="0">
            <a:spAutoFit/>
          </a:bodyPr>
          <a:lstStyle/>
          <a:p>
            <a:r>
              <a:rPr lang="en-US" sz="2000" dirty="0"/>
              <a:t>Projects specifically mentioned in the IFR or FAQ or those previously eligible under CURES</a:t>
            </a:r>
          </a:p>
          <a:p>
            <a:endParaRPr lang="en-US" sz="1200" dirty="0"/>
          </a:p>
          <a:p>
            <a:r>
              <a:rPr lang="en-US" sz="2000" dirty="0"/>
              <a:t>			AND/OR</a:t>
            </a:r>
          </a:p>
          <a:p>
            <a:endParaRPr lang="en-US" sz="1200" dirty="0"/>
          </a:p>
          <a:p>
            <a:r>
              <a:rPr lang="en-US" sz="2000" dirty="0"/>
              <a:t>Projects </a:t>
            </a:r>
            <a:r>
              <a:rPr lang="en-US" sz="2000" u="sng" dirty="0"/>
              <a:t>not specifically </a:t>
            </a:r>
            <a:r>
              <a:rPr lang="en-US" sz="2000" dirty="0"/>
              <a:t>mentioned in the references, but are logical extensions / extrapolations of a referenced use, align to one or more of the US Treasury Expenditure Categories and have an articulable goal addressing a COVID issue</a:t>
            </a:r>
          </a:p>
        </p:txBody>
      </p:sp>
    </p:spTree>
    <p:extLst>
      <p:ext uri="{BB962C8B-B14F-4D97-AF65-F5344CB8AC3E}">
        <p14:creationId xmlns:p14="http://schemas.microsoft.com/office/powerpoint/2010/main" val="178734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8EB2266-23FA-4F23-8EFE-08B05F120ECA}"/>
              </a:ext>
            </a:extLst>
          </p:cNvPr>
          <p:cNvSpPr/>
          <p:nvPr/>
        </p:nvSpPr>
        <p:spPr>
          <a:xfrm>
            <a:off x="0" y="0"/>
            <a:ext cx="12192000" cy="6858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916C5DFA-6031-421B-A4CC-E47D9A86E9BE}"/>
              </a:ext>
            </a:extLst>
          </p:cNvPr>
          <p:cNvPicPr>
            <a:picLocks noChangeAspect="1"/>
          </p:cNvPicPr>
          <p:nvPr/>
        </p:nvPicPr>
        <p:blipFill>
          <a:blip r:embed="rId2"/>
          <a:stretch>
            <a:fillRect/>
          </a:stretch>
        </p:blipFill>
        <p:spPr>
          <a:xfrm flipH="1">
            <a:off x="2574235" y="986245"/>
            <a:ext cx="6728791" cy="5871755"/>
          </a:xfrm>
          <a:prstGeom prst="rect">
            <a:avLst/>
          </a:prstGeom>
        </p:spPr>
      </p:pic>
      <p:sp>
        <p:nvSpPr>
          <p:cNvPr id="4" name="Speech Bubble: Oval 3">
            <a:extLst>
              <a:ext uri="{FF2B5EF4-FFF2-40B4-BE49-F238E27FC236}">
                <a16:creationId xmlns:a16="http://schemas.microsoft.com/office/drawing/2014/main" xmlns="" id="{0BE9D2F7-3F29-4C41-91D1-B064F624E8A9}"/>
              </a:ext>
            </a:extLst>
          </p:cNvPr>
          <p:cNvSpPr/>
          <p:nvPr/>
        </p:nvSpPr>
        <p:spPr>
          <a:xfrm>
            <a:off x="238539" y="227464"/>
            <a:ext cx="3349488" cy="2555493"/>
          </a:xfrm>
          <a:prstGeom prst="wedgeEllipseCallout">
            <a:avLst>
              <a:gd name="adj1" fmla="val 68284"/>
              <a:gd name="adj2" fmla="val 45346"/>
            </a:avLst>
          </a:prstGeom>
          <a:solidFill>
            <a:schemeClr val="bg1"/>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Let’s Give Counties Lots of Money</a:t>
            </a:r>
          </a:p>
        </p:txBody>
      </p:sp>
      <p:sp>
        <p:nvSpPr>
          <p:cNvPr id="5" name="Speech Bubble: Oval 4">
            <a:extLst>
              <a:ext uri="{FF2B5EF4-FFF2-40B4-BE49-F238E27FC236}">
                <a16:creationId xmlns:a16="http://schemas.microsoft.com/office/drawing/2014/main" xmlns="" id="{C0AC2EC2-8A59-4BCD-97E8-98D71F794B33}"/>
              </a:ext>
            </a:extLst>
          </p:cNvPr>
          <p:cNvSpPr/>
          <p:nvPr/>
        </p:nvSpPr>
        <p:spPr>
          <a:xfrm flipH="1">
            <a:off x="8598247" y="227464"/>
            <a:ext cx="3507613" cy="3122023"/>
          </a:xfrm>
          <a:prstGeom prst="wedgeEllipseCallout">
            <a:avLst>
              <a:gd name="adj1" fmla="val 77156"/>
              <a:gd name="adj2" fmla="val 2147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OK, but do it when the Treasurer’s can lose their minds</a:t>
            </a:r>
          </a:p>
        </p:txBody>
      </p:sp>
      <p:pic>
        <p:nvPicPr>
          <p:cNvPr id="7" name="Picture 6">
            <a:extLst>
              <a:ext uri="{FF2B5EF4-FFF2-40B4-BE49-F238E27FC236}">
                <a16:creationId xmlns:a16="http://schemas.microsoft.com/office/drawing/2014/main" xmlns="" id="{21EB65DC-CBBB-497A-B191-BB29760CB474}"/>
              </a:ext>
            </a:extLst>
          </p:cNvPr>
          <p:cNvPicPr/>
          <p:nvPr/>
        </p:nvPicPr>
        <p:blipFill>
          <a:blip r:embed="rId3"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2329102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Unaddressed or Unclear Eligibility</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xmlns="" id="{752FCFA6-7FA2-4EC2-8B89-E858F4FB57D8}"/>
              </a:ext>
            </a:extLst>
          </p:cNvPr>
          <p:cNvSpPr/>
          <p:nvPr/>
        </p:nvSpPr>
        <p:spPr>
          <a:xfrm>
            <a:off x="1201783" y="3220781"/>
            <a:ext cx="3093913" cy="1383410"/>
          </a:xfrm>
          <a:prstGeom prst="flowChartMagneticDisk">
            <a:avLst/>
          </a:prstGeom>
          <a:solidFill>
            <a:srgbClr val="92D05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American Rescue </a:t>
            </a:r>
          </a:p>
          <a:p>
            <a:pPr algn="ctr"/>
            <a:r>
              <a:rPr lang="en-US" sz="2000" dirty="0">
                <a:solidFill>
                  <a:schemeClr val="tx1"/>
                </a:solidFill>
              </a:rPr>
              <a:t>Plan Funds</a:t>
            </a:r>
          </a:p>
        </p:txBody>
      </p:sp>
      <p:sp>
        <p:nvSpPr>
          <p:cNvPr id="26" name="Flowchart: Magnetic Disk 25">
            <a:extLst>
              <a:ext uri="{FF2B5EF4-FFF2-40B4-BE49-F238E27FC236}">
                <a16:creationId xmlns:a16="http://schemas.microsoft.com/office/drawing/2014/main" xmlns="" id="{85EEDCC0-0552-4E10-A788-FF71755E520A}"/>
              </a:ext>
            </a:extLst>
          </p:cNvPr>
          <p:cNvSpPr/>
          <p:nvPr/>
        </p:nvSpPr>
        <p:spPr>
          <a:xfrm>
            <a:off x="5068691" y="4518341"/>
            <a:ext cx="1590226" cy="751247"/>
          </a:xfrm>
          <a:prstGeom prst="flowChartMagneticDisk">
            <a:avLst/>
          </a:prstGeom>
          <a:solidFill>
            <a:schemeClr val="bg1">
              <a:lumMod val="85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UNCLEAR ELIGIBILITY</a:t>
            </a:r>
          </a:p>
          <a:p>
            <a:pPr algn="ctr"/>
            <a:endParaRPr lang="en-US" sz="1200" dirty="0">
              <a:solidFill>
                <a:schemeClr val="tx1"/>
              </a:solidFill>
            </a:endParaRPr>
          </a:p>
        </p:txBody>
      </p:sp>
      <p:cxnSp>
        <p:nvCxnSpPr>
          <p:cNvPr id="27" name="Connector: Elbow 26">
            <a:extLst>
              <a:ext uri="{FF2B5EF4-FFF2-40B4-BE49-F238E27FC236}">
                <a16:creationId xmlns:a16="http://schemas.microsoft.com/office/drawing/2014/main" xmlns="" id="{DAB8D389-A233-4981-A0B8-A6B0B140ADD5}"/>
              </a:ext>
            </a:extLst>
          </p:cNvPr>
          <p:cNvCxnSpPr>
            <a:cxnSpLocks/>
            <a:stCxn id="17" idx="4"/>
            <a:endCxn id="26" idx="2"/>
          </p:cNvCxnSpPr>
          <p:nvPr/>
        </p:nvCxnSpPr>
        <p:spPr>
          <a:xfrm>
            <a:off x="4295696" y="3912486"/>
            <a:ext cx="772995" cy="981479"/>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Flowchart: Magnetic Disk 27">
            <a:extLst>
              <a:ext uri="{FF2B5EF4-FFF2-40B4-BE49-F238E27FC236}">
                <a16:creationId xmlns:a16="http://schemas.microsoft.com/office/drawing/2014/main" xmlns="" id="{4055008A-1B6F-4286-85AA-D0EF4364B887}"/>
              </a:ext>
            </a:extLst>
          </p:cNvPr>
          <p:cNvSpPr/>
          <p:nvPr/>
        </p:nvSpPr>
        <p:spPr>
          <a:xfrm>
            <a:off x="5063178" y="5698083"/>
            <a:ext cx="1590226" cy="751247"/>
          </a:xfrm>
          <a:prstGeom prst="flowChartMagneticDisk">
            <a:avLst/>
          </a:prstGeom>
          <a:solidFill>
            <a:srgbClr val="92D05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LATER CLARIFIED</a:t>
            </a:r>
          </a:p>
          <a:p>
            <a:pPr algn="ctr"/>
            <a:endParaRPr lang="en-US" sz="1200" dirty="0">
              <a:solidFill>
                <a:schemeClr val="tx1"/>
              </a:solidFill>
            </a:endParaRPr>
          </a:p>
        </p:txBody>
      </p:sp>
      <p:cxnSp>
        <p:nvCxnSpPr>
          <p:cNvPr id="30" name="Connector: Elbow 29">
            <a:extLst>
              <a:ext uri="{FF2B5EF4-FFF2-40B4-BE49-F238E27FC236}">
                <a16:creationId xmlns:a16="http://schemas.microsoft.com/office/drawing/2014/main" xmlns="" id="{94DE50DC-4BA0-4130-BD61-8ECD377484BB}"/>
              </a:ext>
            </a:extLst>
          </p:cNvPr>
          <p:cNvCxnSpPr>
            <a:cxnSpLocks/>
            <a:stCxn id="26" idx="3"/>
            <a:endCxn id="28" idx="1"/>
          </p:cNvCxnSpPr>
          <p:nvPr/>
        </p:nvCxnSpPr>
        <p:spPr>
          <a:xfrm rot="5400000">
            <a:off x="5646801" y="5481079"/>
            <a:ext cx="428495" cy="5513"/>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Flowchart: Magnetic Disk 32">
            <a:extLst>
              <a:ext uri="{FF2B5EF4-FFF2-40B4-BE49-F238E27FC236}">
                <a16:creationId xmlns:a16="http://schemas.microsoft.com/office/drawing/2014/main" xmlns="" id="{25CDDD3D-1AA7-4783-B90C-70BC785FE9A6}"/>
              </a:ext>
            </a:extLst>
          </p:cNvPr>
          <p:cNvSpPr/>
          <p:nvPr/>
        </p:nvSpPr>
        <p:spPr>
          <a:xfrm>
            <a:off x="7461732" y="5154500"/>
            <a:ext cx="1313688" cy="751247"/>
          </a:xfrm>
          <a:prstGeom prst="flowChartMagneticDisk">
            <a:avLst/>
          </a:prstGeom>
          <a:solidFill>
            <a:schemeClr val="bg1">
              <a:lumMod val="85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ASSUMED RISK</a:t>
            </a:r>
          </a:p>
          <a:p>
            <a:pPr algn="ctr"/>
            <a:endParaRPr lang="en-US" sz="1200" dirty="0">
              <a:solidFill>
                <a:schemeClr val="tx1"/>
              </a:solidFill>
            </a:endParaRPr>
          </a:p>
        </p:txBody>
      </p:sp>
      <p:cxnSp>
        <p:nvCxnSpPr>
          <p:cNvPr id="35" name="Connector: Elbow 34">
            <a:extLst>
              <a:ext uri="{FF2B5EF4-FFF2-40B4-BE49-F238E27FC236}">
                <a16:creationId xmlns:a16="http://schemas.microsoft.com/office/drawing/2014/main" xmlns="" id="{7C2F17A8-1233-47FB-9390-27C5FFBDF95E}"/>
              </a:ext>
            </a:extLst>
          </p:cNvPr>
          <p:cNvCxnSpPr>
            <a:cxnSpLocks/>
            <a:stCxn id="26" idx="4"/>
            <a:endCxn id="33" idx="2"/>
          </p:cNvCxnSpPr>
          <p:nvPr/>
        </p:nvCxnSpPr>
        <p:spPr>
          <a:xfrm>
            <a:off x="6658917" y="4893965"/>
            <a:ext cx="802815" cy="636159"/>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xmlns="" id="{0D1B4FBF-9D9E-4990-9FB8-D36D883D8680}"/>
              </a:ext>
            </a:extLst>
          </p:cNvPr>
          <p:cNvPicPr/>
          <p:nvPr/>
        </p:nvPicPr>
        <p:blipFill>
          <a:blip r:embed="rId2" cstate="print"/>
          <a:stretch>
            <a:fillRect/>
          </a:stretch>
        </p:blipFill>
        <p:spPr>
          <a:xfrm>
            <a:off x="158907" y="6172854"/>
            <a:ext cx="1765922" cy="423176"/>
          </a:xfrm>
          <a:prstGeom prst="rect">
            <a:avLst/>
          </a:prstGeom>
        </p:spPr>
      </p:pic>
      <p:sp>
        <p:nvSpPr>
          <p:cNvPr id="29" name="TextBox 28">
            <a:extLst>
              <a:ext uri="{FF2B5EF4-FFF2-40B4-BE49-F238E27FC236}">
                <a16:creationId xmlns:a16="http://schemas.microsoft.com/office/drawing/2014/main" xmlns="" id="{0ADA614C-3510-4344-929A-A0EED5999E55}"/>
              </a:ext>
            </a:extLst>
          </p:cNvPr>
          <p:cNvSpPr txBox="1"/>
          <p:nvPr/>
        </p:nvSpPr>
        <p:spPr>
          <a:xfrm>
            <a:off x="4939553" y="1943916"/>
            <a:ext cx="7010400" cy="2000548"/>
          </a:xfrm>
          <a:prstGeom prst="rect">
            <a:avLst/>
          </a:prstGeom>
          <a:noFill/>
        </p:spPr>
        <p:txBody>
          <a:bodyPr wrap="square" rtlCol="0">
            <a:spAutoFit/>
          </a:bodyPr>
          <a:lstStyle/>
          <a:p>
            <a:r>
              <a:rPr lang="en-US" sz="2800" dirty="0"/>
              <a:t>Projects not specified in any reference; </a:t>
            </a:r>
          </a:p>
          <a:p>
            <a:endParaRPr lang="en-US" sz="1200" dirty="0"/>
          </a:p>
          <a:p>
            <a:r>
              <a:rPr lang="en-US" sz="2800" dirty="0"/>
              <a:t>but reported as having a benefit addressing a COVID impact or enabling future capabilities.</a:t>
            </a:r>
          </a:p>
          <a:p>
            <a:endParaRPr lang="en-US" sz="2800" dirty="0"/>
          </a:p>
        </p:txBody>
      </p:sp>
    </p:spTree>
    <p:extLst>
      <p:ext uri="{BB962C8B-B14F-4D97-AF65-F5344CB8AC3E}">
        <p14:creationId xmlns:p14="http://schemas.microsoft.com/office/powerpoint/2010/main" val="1905023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4AAE3A6-9B6C-4A65-9BAE-BB92F5554FE8}"/>
              </a:ext>
            </a:extLst>
          </p:cNvPr>
          <p:cNvSpPr txBox="1"/>
          <p:nvPr/>
        </p:nvSpPr>
        <p:spPr>
          <a:xfrm>
            <a:off x="491654" y="4331205"/>
            <a:ext cx="605937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 Snowplow clears the roads and parking lot allowing residents to receive testing and vaccination?</a:t>
            </a:r>
          </a:p>
        </p:txBody>
      </p:sp>
      <p:sp>
        <p:nvSpPr>
          <p:cNvPr id="7" name="TextBox 6">
            <a:extLst>
              <a:ext uri="{FF2B5EF4-FFF2-40B4-BE49-F238E27FC236}">
                <a16:creationId xmlns:a16="http://schemas.microsoft.com/office/drawing/2014/main" xmlns="" id="{C54847C8-B205-44DA-912A-EC8979507622}"/>
              </a:ext>
            </a:extLst>
          </p:cNvPr>
          <p:cNvSpPr txBox="1"/>
          <p:nvPr/>
        </p:nvSpPr>
        <p:spPr>
          <a:xfrm>
            <a:off x="491654" y="2890391"/>
            <a:ext cx="567798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New flooring is easier to clean than carpeting?</a:t>
            </a:r>
          </a:p>
        </p:txBody>
      </p:sp>
      <p:sp>
        <p:nvSpPr>
          <p:cNvPr id="9" name="TextBox 8">
            <a:extLst>
              <a:ext uri="{FF2B5EF4-FFF2-40B4-BE49-F238E27FC236}">
                <a16:creationId xmlns:a16="http://schemas.microsoft.com/office/drawing/2014/main" xmlns="" id="{EFB921F1-074F-4480-B1D7-E92F0F46957E}"/>
              </a:ext>
            </a:extLst>
          </p:cNvPr>
          <p:cNvSpPr txBox="1"/>
          <p:nvPr/>
        </p:nvSpPr>
        <p:spPr>
          <a:xfrm>
            <a:off x="491654" y="1873117"/>
            <a:ext cx="100220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Leather chairs are easier to clean than cloth?</a:t>
            </a:r>
          </a:p>
        </p:txBody>
      </p:sp>
      <p:pic>
        <p:nvPicPr>
          <p:cNvPr id="3074" name="Picture 2" descr="Stretch Armstrong 14 Vac Man">
            <a:extLst>
              <a:ext uri="{FF2B5EF4-FFF2-40B4-BE49-F238E27FC236}">
                <a16:creationId xmlns:a16="http://schemas.microsoft.com/office/drawing/2014/main" xmlns="" id="{4436D2FC-842B-49D5-A3DE-A55ED9DA3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183" y="3031073"/>
            <a:ext cx="5163083" cy="3600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735E300C-3F3F-4E7B-8B23-FFAB85ACA0B6}"/>
              </a:ext>
            </a:extLst>
          </p:cNvPr>
          <p:cNvPicPr/>
          <p:nvPr/>
        </p:nvPicPr>
        <p:blipFill>
          <a:blip r:embed="rId3" cstate="print"/>
          <a:stretch>
            <a:fillRect/>
          </a:stretch>
        </p:blipFill>
        <p:spPr>
          <a:xfrm>
            <a:off x="148045" y="6208129"/>
            <a:ext cx="1765922" cy="423176"/>
          </a:xfrm>
          <a:prstGeom prst="rect">
            <a:avLst/>
          </a:prstGeom>
        </p:spPr>
      </p:pic>
      <p:sp>
        <p:nvSpPr>
          <p:cNvPr id="10" name="TextBox 9">
            <a:extLst>
              <a:ext uri="{FF2B5EF4-FFF2-40B4-BE49-F238E27FC236}">
                <a16:creationId xmlns:a16="http://schemas.microsoft.com/office/drawing/2014/main" xmlns="" id="{D658D553-6217-4407-8EF2-C85110838113}"/>
              </a:ext>
            </a:extLst>
          </p:cNvPr>
          <p:cNvSpPr txBox="1"/>
          <p:nvPr/>
        </p:nvSpPr>
        <p:spPr>
          <a:xfrm>
            <a:off x="659932" y="268843"/>
            <a:ext cx="925561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Second Question  “How Far Do You Want to Stretch?”</a:t>
            </a:r>
          </a:p>
        </p:txBody>
      </p:sp>
      <p:sp>
        <p:nvSpPr>
          <p:cNvPr id="2" name="Arrow: Left-Right 1">
            <a:extLst>
              <a:ext uri="{FF2B5EF4-FFF2-40B4-BE49-F238E27FC236}">
                <a16:creationId xmlns:a16="http://schemas.microsoft.com/office/drawing/2014/main" xmlns="" id="{6AE0684D-8890-4F92-8928-0E071E890FB2}"/>
              </a:ext>
            </a:extLst>
          </p:cNvPr>
          <p:cNvSpPr/>
          <p:nvPr/>
        </p:nvSpPr>
        <p:spPr>
          <a:xfrm>
            <a:off x="491654" y="891363"/>
            <a:ext cx="10773532" cy="944009"/>
          </a:xfrm>
          <a:prstGeom prst="leftRightArrow">
            <a:avLst>
              <a:gd name="adj1" fmla="val 45597"/>
              <a:gd name="adj2" fmla="val 120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tx1"/>
                </a:solidFill>
                <a:latin typeface="+mj-lt"/>
                <a:ea typeface="+mj-ea"/>
                <a:cs typeface="+mj-cs"/>
              </a:rPr>
              <a:t>Let’s be Clear About the Risk</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xmlns="" id="{0D1B4FBF-9D9E-4990-9FB8-D36D883D8680}"/>
              </a:ext>
            </a:extLst>
          </p:cNvPr>
          <p:cNvPicPr/>
          <p:nvPr/>
        </p:nvPicPr>
        <p:blipFill>
          <a:blip r:embed="rId2" cstate="print"/>
          <a:stretch>
            <a:fillRect/>
          </a:stretch>
        </p:blipFill>
        <p:spPr>
          <a:xfrm>
            <a:off x="158907" y="6172854"/>
            <a:ext cx="1765922" cy="423176"/>
          </a:xfrm>
          <a:prstGeom prst="rect">
            <a:avLst/>
          </a:prstGeom>
        </p:spPr>
      </p:pic>
      <p:sp>
        <p:nvSpPr>
          <p:cNvPr id="19" name="TextBox 18">
            <a:extLst>
              <a:ext uri="{FF2B5EF4-FFF2-40B4-BE49-F238E27FC236}">
                <a16:creationId xmlns:a16="http://schemas.microsoft.com/office/drawing/2014/main" xmlns="" id="{60D09518-6CE1-445D-97B2-EC95E70101C9}"/>
              </a:ext>
            </a:extLst>
          </p:cNvPr>
          <p:cNvSpPr txBox="1"/>
          <p:nvPr/>
        </p:nvSpPr>
        <p:spPr>
          <a:xfrm>
            <a:off x="548639" y="2130145"/>
            <a:ext cx="11089179" cy="3970318"/>
          </a:xfrm>
          <a:prstGeom prst="rect">
            <a:avLst/>
          </a:prstGeom>
          <a:noFill/>
        </p:spPr>
        <p:txBody>
          <a:bodyPr wrap="square">
            <a:spAutoFit/>
          </a:bodyPr>
          <a:lstStyle/>
          <a:p>
            <a:r>
              <a:rPr lang="en-US" sz="3600" dirty="0"/>
              <a:t>“if the </a:t>
            </a:r>
            <a:r>
              <a:rPr lang="en-US" sz="3600" b="1" u="sng" dirty="0"/>
              <a:t>Treasury OIG determines that a recipient of payments from the Fund has failed to comply </a:t>
            </a:r>
            <a:r>
              <a:rPr lang="en-US" sz="3600" dirty="0"/>
              <a:t>with the use of funds provisions of section </a:t>
            </a:r>
            <a:r>
              <a:rPr lang="en-US" sz="3600" dirty="0">
                <a:effectLst/>
                <a:latin typeface="Cambria" panose="02040503050406030204" pitchFamily="18" charset="0"/>
                <a:ea typeface="Cambria" panose="02040503050406030204" pitchFamily="18" charset="0"/>
                <a:cs typeface="Cambria" panose="02040503050406030204" pitchFamily="18" charset="0"/>
              </a:rPr>
              <a:t>601(d),</a:t>
            </a:r>
            <a:r>
              <a:rPr lang="en-US" sz="3600" spc="15" dirty="0">
                <a:effectLst/>
                <a:latin typeface="Cambria" panose="02040503050406030204" pitchFamily="18" charset="0"/>
                <a:ea typeface="Cambria" panose="02040503050406030204" pitchFamily="18" charset="0"/>
                <a:cs typeface="Cambria" panose="02040503050406030204" pitchFamily="18" charset="0"/>
              </a:rPr>
              <a:t> </a:t>
            </a:r>
            <a:r>
              <a:rPr lang="en-US" sz="3600" dirty="0">
                <a:effectLst/>
                <a:latin typeface="Cambria" panose="02040503050406030204" pitchFamily="18" charset="0"/>
                <a:ea typeface="Cambria" panose="02040503050406030204" pitchFamily="18" charset="0"/>
                <a:cs typeface="Cambria" panose="02040503050406030204" pitchFamily="18" charset="0"/>
              </a:rPr>
              <a:t>the</a:t>
            </a:r>
            <a:r>
              <a:rPr lang="en-US" sz="3600" spc="20" dirty="0">
                <a:effectLst/>
                <a:latin typeface="Cambria" panose="02040503050406030204" pitchFamily="18" charset="0"/>
                <a:ea typeface="Cambria" panose="02040503050406030204" pitchFamily="18" charset="0"/>
                <a:cs typeface="Cambria" panose="02040503050406030204" pitchFamily="18" charset="0"/>
              </a:rPr>
              <a:t> </a:t>
            </a:r>
            <a:r>
              <a:rPr lang="en-US" sz="3600" dirty="0">
                <a:effectLst/>
                <a:latin typeface="Cambria" panose="02040503050406030204" pitchFamily="18" charset="0"/>
                <a:ea typeface="Cambria" panose="02040503050406030204" pitchFamily="18" charset="0"/>
                <a:cs typeface="Cambria" panose="02040503050406030204" pitchFamily="18" charset="0"/>
              </a:rPr>
              <a:t>amount</a:t>
            </a:r>
            <a:r>
              <a:rPr lang="en-US" sz="3600" spc="20" dirty="0">
                <a:effectLst/>
                <a:latin typeface="Cambria" panose="02040503050406030204" pitchFamily="18" charset="0"/>
                <a:ea typeface="Cambria" panose="02040503050406030204" pitchFamily="18" charset="0"/>
                <a:cs typeface="Cambria" panose="02040503050406030204" pitchFamily="18" charset="0"/>
              </a:rPr>
              <a:t> </a:t>
            </a:r>
            <a:r>
              <a:rPr lang="en-US" sz="3600" dirty="0">
                <a:effectLst/>
                <a:latin typeface="Cambria" panose="02040503050406030204" pitchFamily="18" charset="0"/>
                <a:ea typeface="Cambria" panose="02040503050406030204" pitchFamily="18" charset="0"/>
                <a:cs typeface="Cambria" panose="02040503050406030204" pitchFamily="18" charset="0"/>
              </a:rPr>
              <a:t>equal</a:t>
            </a:r>
            <a:r>
              <a:rPr lang="en-US" sz="3600" spc="20" dirty="0">
                <a:effectLst/>
                <a:latin typeface="Cambria" panose="02040503050406030204" pitchFamily="18" charset="0"/>
                <a:ea typeface="Cambria" panose="02040503050406030204" pitchFamily="18" charset="0"/>
                <a:cs typeface="Cambria" panose="02040503050406030204" pitchFamily="18" charset="0"/>
              </a:rPr>
              <a:t> </a:t>
            </a:r>
            <a:r>
              <a:rPr lang="en-US" sz="3600" dirty="0">
                <a:effectLst/>
                <a:latin typeface="Cambria" panose="02040503050406030204" pitchFamily="18" charset="0"/>
                <a:ea typeface="Cambria" panose="02040503050406030204" pitchFamily="18" charset="0"/>
                <a:cs typeface="Cambria" panose="02040503050406030204" pitchFamily="18" charset="0"/>
              </a:rPr>
              <a:t>to</a:t>
            </a:r>
            <a:r>
              <a:rPr lang="en-US" sz="3600" spc="15" dirty="0">
                <a:effectLst/>
                <a:latin typeface="Cambria" panose="02040503050406030204" pitchFamily="18" charset="0"/>
                <a:ea typeface="Cambria" panose="02040503050406030204" pitchFamily="18" charset="0"/>
                <a:cs typeface="Cambria" panose="02040503050406030204" pitchFamily="18" charset="0"/>
              </a:rPr>
              <a:t> </a:t>
            </a:r>
            <a:r>
              <a:rPr lang="en-US" sz="3600" dirty="0">
                <a:effectLst/>
                <a:latin typeface="Cambria" panose="02040503050406030204" pitchFamily="18" charset="0"/>
                <a:ea typeface="Cambria" panose="02040503050406030204" pitchFamily="18" charset="0"/>
                <a:cs typeface="Cambria" panose="02040503050406030204" pitchFamily="18" charset="0"/>
              </a:rPr>
              <a:t>the</a:t>
            </a:r>
            <a:r>
              <a:rPr lang="en-US" sz="3600" spc="20" dirty="0">
                <a:effectLst/>
                <a:latin typeface="Cambria" panose="02040503050406030204" pitchFamily="18" charset="0"/>
                <a:ea typeface="Cambria" panose="02040503050406030204" pitchFamily="18" charset="0"/>
                <a:cs typeface="Cambria" panose="02040503050406030204" pitchFamily="18" charset="0"/>
              </a:rPr>
              <a:t> </a:t>
            </a:r>
            <a:r>
              <a:rPr lang="en-US" sz="3600" dirty="0">
                <a:effectLst/>
                <a:latin typeface="Cambria" panose="02040503050406030204" pitchFamily="18" charset="0"/>
                <a:ea typeface="Cambria" panose="02040503050406030204" pitchFamily="18" charset="0"/>
                <a:cs typeface="Cambria" panose="02040503050406030204" pitchFamily="18" charset="0"/>
              </a:rPr>
              <a:t>amount</a:t>
            </a:r>
            <a:r>
              <a:rPr lang="en-US" sz="3600" spc="-195" dirty="0">
                <a:effectLst/>
                <a:latin typeface="Cambria" panose="02040503050406030204" pitchFamily="18" charset="0"/>
                <a:ea typeface="Cambria" panose="02040503050406030204" pitchFamily="18" charset="0"/>
                <a:cs typeface="Cambria" panose="02040503050406030204" pitchFamily="18" charset="0"/>
              </a:rPr>
              <a:t> </a:t>
            </a:r>
            <a:r>
              <a:rPr lang="en-US" sz="3600" dirty="0">
                <a:effectLst/>
                <a:latin typeface="Cambria" panose="02040503050406030204" pitchFamily="18" charset="0"/>
                <a:ea typeface="Cambria" panose="02040503050406030204" pitchFamily="18" charset="0"/>
                <a:cs typeface="Cambria" panose="02040503050406030204" pitchFamily="18" charset="0"/>
              </a:rPr>
              <a:t>of</a:t>
            </a:r>
            <a:r>
              <a:rPr lang="en-US" sz="3600" spc="60"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funds</a:t>
            </a:r>
            <a:r>
              <a:rPr lang="en-US" sz="3600" b="1" u="sng" spc="60"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used</a:t>
            </a:r>
            <a:r>
              <a:rPr lang="en-US" sz="3600" b="1" u="sng" spc="60"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in</a:t>
            </a:r>
            <a:r>
              <a:rPr lang="en-US" sz="3600" b="1" u="sng" spc="60"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violation</a:t>
            </a:r>
            <a:r>
              <a:rPr lang="en-US" sz="3600" b="1" u="sng" spc="60"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of</a:t>
            </a:r>
            <a:r>
              <a:rPr lang="en-US" sz="3600" b="1" u="sng" spc="6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such</a:t>
            </a:r>
            <a:r>
              <a:rPr lang="en-US" sz="3600" b="1" u="sng" spc="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subsection</a:t>
            </a:r>
            <a:r>
              <a:rPr lang="en-US" sz="3600" b="1" u="sng" spc="4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shall</a:t>
            </a:r>
            <a:r>
              <a:rPr lang="en-US" sz="3600" b="1" u="sng" spc="4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be</a:t>
            </a:r>
            <a:r>
              <a:rPr lang="en-US" sz="3600" b="1" u="sng" spc="4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booked</a:t>
            </a:r>
            <a:r>
              <a:rPr lang="en-US" sz="3600" b="1" u="sng" spc="4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as</a:t>
            </a:r>
            <a:r>
              <a:rPr lang="en-US" sz="3600" b="1" u="sng" spc="4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a</a:t>
            </a:r>
            <a:r>
              <a:rPr lang="en-US" sz="3600" b="1" u="sng" spc="4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debt</a:t>
            </a:r>
            <a:r>
              <a:rPr lang="en-US" sz="3600" b="1" u="sng" spc="4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of</a:t>
            </a:r>
            <a:r>
              <a:rPr lang="en-US" sz="3600" b="1" u="sng" spc="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such</a:t>
            </a:r>
            <a:r>
              <a:rPr lang="en-US" sz="3600" b="1" u="sng" spc="40"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entity</a:t>
            </a:r>
            <a:r>
              <a:rPr lang="en-US" sz="3600" b="1" u="sng" spc="40"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owed</a:t>
            </a:r>
            <a:r>
              <a:rPr lang="en-US" sz="3600" b="1" u="sng" spc="4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to</a:t>
            </a:r>
            <a:r>
              <a:rPr lang="en-US" sz="3600" b="1" u="sng" spc="40"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the</a:t>
            </a:r>
            <a:r>
              <a:rPr lang="en-US" sz="3600" b="1" u="sng" spc="40"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federal</a:t>
            </a:r>
            <a:r>
              <a:rPr lang="en-US" sz="3600" b="1" u="sng" spc="5" dirty="0">
                <a:effectLst/>
                <a:latin typeface="Cambria" panose="02040503050406030204" pitchFamily="18" charset="0"/>
                <a:ea typeface="Cambria" panose="02040503050406030204" pitchFamily="18" charset="0"/>
                <a:cs typeface="Cambria" panose="02040503050406030204" pitchFamily="18" charset="0"/>
              </a:rPr>
              <a:t> </a:t>
            </a:r>
            <a:r>
              <a:rPr lang="en-US" sz="3600" b="1" u="sng" dirty="0">
                <a:effectLst/>
                <a:latin typeface="Cambria" panose="02040503050406030204" pitchFamily="18" charset="0"/>
                <a:ea typeface="Cambria" panose="02040503050406030204" pitchFamily="18" charset="0"/>
                <a:cs typeface="Cambria" panose="02040503050406030204" pitchFamily="18" charset="0"/>
              </a:rPr>
              <a:t>government</a:t>
            </a:r>
            <a:r>
              <a:rPr lang="en-US" sz="3600" dirty="0">
                <a:effectLst/>
                <a:latin typeface="Cambria" panose="02040503050406030204" pitchFamily="18" charset="0"/>
                <a:ea typeface="Cambria" panose="02040503050406030204" pitchFamily="18" charset="0"/>
                <a:cs typeface="Cambria" panose="02040503050406030204" pitchFamily="18" charset="0"/>
              </a:rPr>
              <a:t>.”</a:t>
            </a:r>
          </a:p>
          <a:p>
            <a:endParaRPr lang="en-US" sz="3600" dirty="0"/>
          </a:p>
        </p:txBody>
      </p:sp>
    </p:spTree>
    <p:extLst>
      <p:ext uri="{BB962C8B-B14F-4D97-AF65-F5344CB8AC3E}">
        <p14:creationId xmlns:p14="http://schemas.microsoft.com/office/powerpoint/2010/main" val="429195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Alternative Funding to Minimize Risk</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a:extLst>
              <a:ext uri="{FF2B5EF4-FFF2-40B4-BE49-F238E27FC236}">
                <a16:creationId xmlns:a16="http://schemas.microsoft.com/office/drawing/2014/main" xmlns="" id="{002E0CD7-B4A2-46DA-8CE1-841ED8FA9D64}"/>
              </a:ext>
            </a:extLst>
          </p:cNvPr>
          <p:cNvSpPr/>
          <p:nvPr/>
        </p:nvSpPr>
        <p:spPr>
          <a:xfrm>
            <a:off x="5063178" y="2318537"/>
            <a:ext cx="1590226" cy="751247"/>
          </a:xfrm>
          <a:prstGeom prst="flowChartMagneticDisk">
            <a:avLst/>
          </a:prstGeom>
          <a:solidFill>
            <a:srgbClr val="92D05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CLEARLY ELIGIBLE</a:t>
            </a:r>
          </a:p>
          <a:p>
            <a:pPr algn="ctr"/>
            <a:endParaRPr lang="en-US" sz="1200" dirty="0">
              <a:solidFill>
                <a:schemeClr val="tx1"/>
              </a:solidFill>
            </a:endParaRPr>
          </a:p>
        </p:txBody>
      </p:sp>
      <p:sp>
        <p:nvSpPr>
          <p:cNvPr id="21" name="Flowchart: Magnetic Disk 20">
            <a:extLst>
              <a:ext uri="{FF2B5EF4-FFF2-40B4-BE49-F238E27FC236}">
                <a16:creationId xmlns:a16="http://schemas.microsoft.com/office/drawing/2014/main" xmlns="" id="{5A4703A0-78D8-433E-A894-5D904BA7E7DF}"/>
              </a:ext>
            </a:extLst>
          </p:cNvPr>
          <p:cNvSpPr/>
          <p:nvPr/>
        </p:nvSpPr>
        <p:spPr>
          <a:xfrm>
            <a:off x="7460546" y="2932509"/>
            <a:ext cx="1319200" cy="751247"/>
          </a:xfrm>
          <a:prstGeom prst="flowChartMagneticDisk">
            <a:avLst/>
          </a:prstGeom>
          <a:solidFill>
            <a:srgbClr val="92D05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GENERAL FUND OFFSET</a:t>
            </a:r>
          </a:p>
          <a:p>
            <a:pPr algn="ctr"/>
            <a:endParaRPr lang="en-US" sz="1200" dirty="0">
              <a:solidFill>
                <a:schemeClr val="tx1"/>
              </a:solidFill>
            </a:endParaRPr>
          </a:p>
        </p:txBody>
      </p:sp>
      <p:cxnSp>
        <p:nvCxnSpPr>
          <p:cNvPr id="23" name="Connector: Elbow 22">
            <a:extLst>
              <a:ext uri="{FF2B5EF4-FFF2-40B4-BE49-F238E27FC236}">
                <a16:creationId xmlns:a16="http://schemas.microsoft.com/office/drawing/2014/main" xmlns="" id="{A41CD535-8441-4E53-8449-8BF98B234B5E}"/>
              </a:ext>
            </a:extLst>
          </p:cNvPr>
          <p:cNvCxnSpPr>
            <a:cxnSpLocks/>
            <a:stCxn id="18" idx="4"/>
            <a:endCxn id="21" idx="2"/>
          </p:cNvCxnSpPr>
          <p:nvPr/>
        </p:nvCxnSpPr>
        <p:spPr>
          <a:xfrm>
            <a:off x="6653404" y="2694161"/>
            <a:ext cx="807142" cy="613972"/>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Flowchart: Magnetic Disk 25">
            <a:extLst>
              <a:ext uri="{FF2B5EF4-FFF2-40B4-BE49-F238E27FC236}">
                <a16:creationId xmlns:a16="http://schemas.microsoft.com/office/drawing/2014/main" xmlns="" id="{85EEDCC0-0552-4E10-A788-FF71755E520A}"/>
              </a:ext>
            </a:extLst>
          </p:cNvPr>
          <p:cNvSpPr/>
          <p:nvPr/>
        </p:nvSpPr>
        <p:spPr>
          <a:xfrm>
            <a:off x="5068691" y="4518341"/>
            <a:ext cx="1590226" cy="751247"/>
          </a:xfrm>
          <a:prstGeom prst="flowChartMagneticDisk">
            <a:avLst/>
          </a:prstGeom>
          <a:solidFill>
            <a:schemeClr val="bg1">
              <a:lumMod val="85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UNCLEAR ELIGIBILITY</a:t>
            </a:r>
          </a:p>
          <a:p>
            <a:pPr algn="ctr"/>
            <a:endParaRPr lang="en-US" sz="1200" dirty="0">
              <a:solidFill>
                <a:schemeClr val="tx1"/>
              </a:solidFill>
            </a:endParaRPr>
          </a:p>
        </p:txBody>
      </p:sp>
      <p:cxnSp>
        <p:nvCxnSpPr>
          <p:cNvPr id="32" name="Connector: Elbow 31">
            <a:extLst>
              <a:ext uri="{FF2B5EF4-FFF2-40B4-BE49-F238E27FC236}">
                <a16:creationId xmlns:a16="http://schemas.microsoft.com/office/drawing/2014/main" xmlns="" id="{204F52DE-C231-4BE8-9D80-FF9F0699AB08}"/>
              </a:ext>
            </a:extLst>
          </p:cNvPr>
          <p:cNvCxnSpPr>
            <a:cxnSpLocks/>
            <a:stCxn id="21" idx="3"/>
            <a:endCxn id="33" idx="1"/>
          </p:cNvCxnSpPr>
          <p:nvPr/>
        </p:nvCxnSpPr>
        <p:spPr>
          <a:xfrm rot="5400000">
            <a:off x="7383989" y="4418343"/>
            <a:ext cx="1470744" cy="1570"/>
          </a:xfrm>
          <a:prstGeom prst="bentConnector3">
            <a:avLst>
              <a:gd name="adj1" fmla="val 50000"/>
            </a:avLst>
          </a:prstGeom>
          <a:ln w="76200">
            <a:solidFill>
              <a:schemeClr val="bg1">
                <a:lumMod val="8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Flowchart: Magnetic Disk 32">
            <a:extLst>
              <a:ext uri="{FF2B5EF4-FFF2-40B4-BE49-F238E27FC236}">
                <a16:creationId xmlns:a16="http://schemas.microsoft.com/office/drawing/2014/main" xmlns="" id="{25CDDD3D-1AA7-4783-B90C-70BC785FE9A6}"/>
              </a:ext>
            </a:extLst>
          </p:cNvPr>
          <p:cNvSpPr/>
          <p:nvPr/>
        </p:nvSpPr>
        <p:spPr>
          <a:xfrm>
            <a:off x="7461732" y="5154500"/>
            <a:ext cx="1313688" cy="751247"/>
          </a:xfrm>
          <a:prstGeom prst="flowChartMagneticDisk">
            <a:avLst/>
          </a:prstGeom>
          <a:solidFill>
            <a:schemeClr val="bg1">
              <a:lumMod val="85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ASSUMED RISK</a:t>
            </a:r>
          </a:p>
          <a:p>
            <a:pPr algn="ctr"/>
            <a:endParaRPr lang="en-US" sz="1200" dirty="0">
              <a:solidFill>
                <a:schemeClr val="tx1"/>
              </a:solidFill>
            </a:endParaRPr>
          </a:p>
        </p:txBody>
      </p:sp>
      <p:cxnSp>
        <p:nvCxnSpPr>
          <p:cNvPr id="35" name="Connector: Elbow 34">
            <a:extLst>
              <a:ext uri="{FF2B5EF4-FFF2-40B4-BE49-F238E27FC236}">
                <a16:creationId xmlns:a16="http://schemas.microsoft.com/office/drawing/2014/main" xmlns="" id="{7C2F17A8-1233-47FB-9390-27C5FFBDF95E}"/>
              </a:ext>
            </a:extLst>
          </p:cNvPr>
          <p:cNvCxnSpPr>
            <a:cxnSpLocks/>
            <a:stCxn id="26" idx="4"/>
            <a:endCxn id="33" idx="2"/>
          </p:cNvCxnSpPr>
          <p:nvPr/>
        </p:nvCxnSpPr>
        <p:spPr>
          <a:xfrm>
            <a:off x="6658917" y="4893965"/>
            <a:ext cx="802815" cy="636159"/>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5B0043DD-2919-41EE-8175-134F6D99332E}"/>
              </a:ext>
            </a:extLst>
          </p:cNvPr>
          <p:cNvSpPr txBox="1"/>
          <p:nvPr/>
        </p:nvSpPr>
        <p:spPr>
          <a:xfrm>
            <a:off x="8291294" y="4282960"/>
            <a:ext cx="1331626" cy="235381"/>
          </a:xfrm>
          <a:prstGeom prst="rect">
            <a:avLst/>
          </a:prstGeom>
          <a:noFill/>
        </p:spPr>
        <p:txBody>
          <a:bodyPr wrap="none" rtlCol="0">
            <a:spAutoFit/>
          </a:bodyPr>
          <a:lstStyle/>
          <a:p>
            <a:r>
              <a:rPr lang="en-US" sz="1200" i="1" dirty="0"/>
              <a:t>Alternative Funding</a:t>
            </a:r>
          </a:p>
        </p:txBody>
      </p:sp>
      <p:sp>
        <p:nvSpPr>
          <p:cNvPr id="14" name="Flowchart: Magnetic Disk 13">
            <a:extLst>
              <a:ext uri="{FF2B5EF4-FFF2-40B4-BE49-F238E27FC236}">
                <a16:creationId xmlns:a16="http://schemas.microsoft.com/office/drawing/2014/main" xmlns="" id="{26DACF89-7C95-481A-BB41-14ECF1E37853}"/>
              </a:ext>
            </a:extLst>
          </p:cNvPr>
          <p:cNvSpPr/>
          <p:nvPr/>
        </p:nvSpPr>
        <p:spPr>
          <a:xfrm>
            <a:off x="5082469" y="3548054"/>
            <a:ext cx="1590225" cy="751247"/>
          </a:xfrm>
          <a:prstGeom prst="flowChartMagneticDisk">
            <a:avLst/>
          </a:prstGeom>
          <a:solidFill>
            <a:srgbClr val="92D05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Recovered </a:t>
            </a:r>
          </a:p>
          <a:p>
            <a:pPr algn="ctr"/>
            <a:r>
              <a:rPr lang="en-US" sz="1200" dirty="0">
                <a:solidFill>
                  <a:schemeClr val="tx1"/>
                </a:solidFill>
              </a:rPr>
              <a:t>Lost Revenue</a:t>
            </a:r>
          </a:p>
          <a:p>
            <a:pPr algn="ctr"/>
            <a:endParaRPr lang="en-US" sz="1200" dirty="0">
              <a:solidFill>
                <a:schemeClr val="tx1"/>
              </a:solidFill>
            </a:endParaRPr>
          </a:p>
        </p:txBody>
      </p:sp>
      <p:cxnSp>
        <p:nvCxnSpPr>
          <p:cNvPr id="16" name="Connector: Elbow 15">
            <a:extLst>
              <a:ext uri="{FF2B5EF4-FFF2-40B4-BE49-F238E27FC236}">
                <a16:creationId xmlns:a16="http://schemas.microsoft.com/office/drawing/2014/main" xmlns="" id="{EBFBE649-35A9-4299-B017-3B432938A283}"/>
              </a:ext>
            </a:extLst>
          </p:cNvPr>
          <p:cNvCxnSpPr>
            <a:cxnSpLocks/>
            <a:stCxn id="14" idx="4"/>
            <a:endCxn id="33" idx="1"/>
          </p:cNvCxnSpPr>
          <p:nvPr/>
        </p:nvCxnSpPr>
        <p:spPr>
          <a:xfrm>
            <a:off x="6672694" y="3923678"/>
            <a:ext cx="1445882" cy="1230822"/>
          </a:xfrm>
          <a:prstGeom prst="bentConnector2">
            <a:avLst/>
          </a:prstGeom>
          <a:ln w="76200">
            <a:solidFill>
              <a:schemeClr val="bg1">
                <a:lumMod val="8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xmlns="" id="{0D1B4FBF-9D9E-4990-9FB8-D36D883D8680}"/>
              </a:ext>
            </a:extLst>
          </p:cNvPr>
          <p:cNvPicPr/>
          <p:nvPr/>
        </p:nvPicPr>
        <p:blipFill>
          <a:blip r:embed="rId2" cstate="print"/>
          <a:stretch>
            <a:fillRect/>
          </a:stretch>
        </p:blipFill>
        <p:spPr>
          <a:xfrm>
            <a:off x="158907" y="6172854"/>
            <a:ext cx="1765922" cy="423176"/>
          </a:xfrm>
          <a:prstGeom prst="rect">
            <a:avLst/>
          </a:prstGeom>
        </p:spPr>
      </p:pic>
      <p:sp>
        <p:nvSpPr>
          <p:cNvPr id="29" name="TextBox 28">
            <a:extLst>
              <a:ext uri="{FF2B5EF4-FFF2-40B4-BE49-F238E27FC236}">
                <a16:creationId xmlns:a16="http://schemas.microsoft.com/office/drawing/2014/main" xmlns="" id="{3432716E-0186-4D0A-91E7-16AEDA09EEDB}"/>
              </a:ext>
            </a:extLst>
          </p:cNvPr>
          <p:cNvSpPr txBox="1"/>
          <p:nvPr/>
        </p:nvSpPr>
        <p:spPr>
          <a:xfrm>
            <a:off x="448576" y="2278006"/>
            <a:ext cx="4149549" cy="2308324"/>
          </a:xfrm>
          <a:prstGeom prst="rect">
            <a:avLst/>
          </a:prstGeom>
          <a:noFill/>
        </p:spPr>
        <p:txBody>
          <a:bodyPr wrap="square" rtlCol="0">
            <a:spAutoFit/>
          </a:bodyPr>
          <a:lstStyle/>
          <a:p>
            <a:r>
              <a:rPr lang="en-US" sz="2000" dirty="0"/>
              <a:t>Some clearly eligible projects create indirect savings in funds already levied</a:t>
            </a:r>
          </a:p>
          <a:p>
            <a:endParaRPr lang="en-US" sz="1200" dirty="0"/>
          </a:p>
          <a:p>
            <a:r>
              <a:rPr lang="en-US" sz="2000" dirty="0"/>
              <a:t>	AND/OR</a:t>
            </a:r>
          </a:p>
          <a:p>
            <a:endParaRPr lang="en-US" sz="1200" dirty="0"/>
          </a:p>
          <a:p>
            <a:r>
              <a:rPr lang="en-US" sz="2000" dirty="0"/>
              <a:t>Recovered Lost Revenue may be used for any general government purpose</a:t>
            </a:r>
          </a:p>
        </p:txBody>
      </p:sp>
    </p:spTree>
    <p:extLst>
      <p:ext uri="{BB962C8B-B14F-4D97-AF65-F5344CB8AC3E}">
        <p14:creationId xmlns:p14="http://schemas.microsoft.com/office/powerpoint/2010/main" val="2076109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An Example of Indirect Savings</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xmlns="" id="{0D1B4FBF-9D9E-4990-9FB8-D36D883D8680}"/>
              </a:ext>
            </a:extLst>
          </p:cNvPr>
          <p:cNvPicPr/>
          <p:nvPr/>
        </p:nvPicPr>
        <p:blipFill>
          <a:blip r:embed="rId2" cstate="print"/>
          <a:stretch>
            <a:fillRect/>
          </a:stretch>
        </p:blipFill>
        <p:spPr>
          <a:xfrm>
            <a:off x="158907" y="6172854"/>
            <a:ext cx="1765922" cy="423176"/>
          </a:xfrm>
          <a:prstGeom prst="rect">
            <a:avLst/>
          </a:prstGeom>
        </p:spPr>
      </p:pic>
      <p:sp>
        <p:nvSpPr>
          <p:cNvPr id="2" name="Rectangle: Folded Corner 1">
            <a:extLst>
              <a:ext uri="{FF2B5EF4-FFF2-40B4-BE49-F238E27FC236}">
                <a16:creationId xmlns:a16="http://schemas.microsoft.com/office/drawing/2014/main" xmlns="" id="{D2D17315-104B-4318-971A-B3E85E36D92D}"/>
              </a:ext>
            </a:extLst>
          </p:cNvPr>
          <p:cNvSpPr/>
          <p:nvPr/>
        </p:nvSpPr>
        <p:spPr>
          <a:xfrm>
            <a:off x="2233982" y="2128351"/>
            <a:ext cx="1436915" cy="1540546"/>
          </a:xfrm>
          <a:prstGeom prst="foldedCorner">
            <a:avLst>
              <a:gd name="adj" fmla="val 3075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Levied and Collected Funds</a:t>
            </a:r>
          </a:p>
        </p:txBody>
      </p:sp>
      <p:sp>
        <p:nvSpPr>
          <p:cNvPr id="3" name="Cylinder 2">
            <a:extLst>
              <a:ext uri="{FF2B5EF4-FFF2-40B4-BE49-F238E27FC236}">
                <a16:creationId xmlns:a16="http://schemas.microsoft.com/office/drawing/2014/main" xmlns="" id="{1E2E5B95-DB0A-47F0-9BE2-393E5C109925}"/>
              </a:ext>
            </a:extLst>
          </p:cNvPr>
          <p:cNvSpPr/>
          <p:nvPr/>
        </p:nvSpPr>
        <p:spPr>
          <a:xfrm>
            <a:off x="7663543" y="2290548"/>
            <a:ext cx="1759132" cy="1216152"/>
          </a:xfrm>
          <a:prstGeom prst="can">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ARPR FUNDS</a:t>
            </a:r>
          </a:p>
        </p:txBody>
      </p:sp>
      <p:sp>
        <p:nvSpPr>
          <p:cNvPr id="4" name="Rectangle: Rounded Corners 3">
            <a:extLst>
              <a:ext uri="{FF2B5EF4-FFF2-40B4-BE49-F238E27FC236}">
                <a16:creationId xmlns:a16="http://schemas.microsoft.com/office/drawing/2014/main" xmlns="" id="{C8E12D04-7B14-4834-94B4-63161A3595DF}"/>
              </a:ext>
            </a:extLst>
          </p:cNvPr>
          <p:cNvSpPr/>
          <p:nvPr/>
        </p:nvSpPr>
        <p:spPr>
          <a:xfrm>
            <a:off x="1778197" y="4701856"/>
            <a:ext cx="2348484" cy="112318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Correction Officer Salaries and Benefits</a:t>
            </a:r>
          </a:p>
        </p:txBody>
      </p:sp>
      <p:sp>
        <p:nvSpPr>
          <p:cNvPr id="6" name="Scroll: Vertical 5">
            <a:extLst>
              <a:ext uri="{FF2B5EF4-FFF2-40B4-BE49-F238E27FC236}">
                <a16:creationId xmlns:a16="http://schemas.microsoft.com/office/drawing/2014/main" xmlns="" id="{042EFD09-CCAB-48B9-91B9-9A257158103E}"/>
              </a:ext>
            </a:extLst>
          </p:cNvPr>
          <p:cNvSpPr/>
          <p:nvPr/>
        </p:nvSpPr>
        <p:spPr>
          <a:xfrm>
            <a:off x="7547501" y="4639051"/>
            <a:ext cx="1991215" cy="1104896"/>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POTENTIAL USE LIST</a:t>
            </a:r>
          </a:p>
        </p:txBody>
      </p:sp>
      <p:cxnSp>
        <p:nvCxnSpPr>
          <p:cNvPr id="8" name="Straight Arrow Connector 7">
            <a:extLst>
              <a:ext uri="{FF2B5EF4-FFF2-40B4-BE49-F238E27FC236}">
                <a16:creationId xmlns:a16="http://schemas.microsoft.com/office/drawing/2014/main" xmlns="" id="{AE9F3CC2-9774-4B59-9823-B52DEF6EAC84}"/>
              </a:ext>
            </a:extLst>
          </p:cNvPr>
          <p:cNvCxnSpPr>
            <a:stCxn id="2" idx="2"/>
            <a:endCxn id="4" idx="0"/>
          </p:cNvCxnSpPr>
          <p:nvPr/>
        </p:nvCxnSpPr>
        <p:spPr>
          <a:xfrm flipH="1">
            <a:off x="2952439" y="3668897"/>
            <a:ext cx="1" cy="103295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FD297B2D-2E39-4C0B-9D40-995EF447AD39}"/>
              </a:ext>
            </a:extLst>
          </p:cNvPr>
          <p:cNvCxnSpPr>
            <a:cxnSpLocks/>
            <a:stCxn id="3" idx="3"/>
            <a:endCxn id="4" idx="3"/>
          </p:cNvCxnSpPr>
          <p:nvPr/>
        </p:nvCxnSpPr>
        <p:spPr>
          <a:xfrm flipH="1">
            <a:off x="4126681" y="3506700"/>
            <a:ext cx="4416428" cy="17567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D0A6FA1A-6D3C-4D92-AD56-7701DE9EA4AA}"/>
              </a:ext>
            </a:extLst>
          </p:cNvPr>
          <p:cNvCxnSpPr>
            <a:cxnSpLocks/>
            <a:stCxn id="2" idx="2"/>
            <a:endCxn id="6" idx="1"/>
          </p:cNvCxnSpPr>
          <p:nvPr/>
        </p:nvCxnSpPr>
        <p:spPr>
          <a:xfrm>
            <a:off x="2952440" y="3668897"/>
            <a:ext cx="4733173" cy="15226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2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54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xmlns="" id="{0D1B4FBF-9D9E-4990-9FB8-D36D883D8680}"/>
              </a:ext>
            </a:extLst>
          </p:cNvPr>
          <p:cNvPicPr/>
          <p:nvPr/>
        </p:nvPicPr>
        <p:blipFill>
          <a:blip r:embed="rId2" cstate="print"/>
          <a:stretch>
            <a:fillRect/>
          </a:stretch>
        </p:blipFill>
        <p:spPr>
          <a:xfrm>
            <a:off x="158907" y="6172854"/>
            <a:ext cx="1765922" cy="423176"/>
          </a:xfrm>
          <a:prstGeom prst="rect">
            <a:avLst/>
          </a:prstGeom>
        </p:spPr>
      </p:pic>
      <p:sp>
        <p:nvSpPr>
          <p:cNvPr id="7" name="TextBox 6">
            <a:extLst>
              <a:ext uri="{FF2B5EF4-FFF2-40B4-BE49-F238E27FC236}">
                <a16:creationId xmlns:a16="http://schemas.microsoft.com/office/drawing/2014/main" xmlns="" id="{FC08AABB-739D-4362-BE83-95EA79C588EC}"/>
              </a:ext>
            </a:extLst>
          </p:cNvPr>
          <p:cNvSpPr txBox="1"/>
          <p:nvPr/>
        </p:nvSpPr>
        <p:spPr>
          <a:xfrm>
            <a:off x="1530625" y="330855"/>
            <a:ext cx="7071551" cy="1015663"/>
          </a:xfrm>
          <a:prstGeom prst="rect">
            <a:avLst/>
          </a:prstGeom>
          <a:noFill/>
        </p:spPr>
        <p:txBody>
          <a:bodyPr wrap="none" rtlCol="0">
            <a:spAutoFit/>
          </a:bodyPr>
          <a:lstStyle/>
          <a:p>
            <a:r>
              <a:rPr lang="en-US" sz="6000" dirty="0"/>
              <a:t>Budget Musical Chairs</a:t>
            </a:r>
          </a:p>
        </p:txBody>
      </p:sp>
      <p:sp>
        <p:nvSpPr>
          <p:cNvPr id="13" name="TextBox 12">
            <a:extLst>
              <a:ext uri="{FF2B5EF4-FFF2-40B4-BE49-F238E27FC236}">
                <a16:creationId xmlns:a16="http://schemas.microsoft.com/office/drawing/2014/main" xmlns="" id="{C7AF4611-E5E5-4572-9EFE-37D0428C0F48}"/>
              </a:ext>
            </a:extLst>
          </p:cNvPr>
          <p:cNvSpPr txBox="1"/>
          <p:nvPr/>
        </p:nvSpPr>
        <p:spPr>
          <a:xfrm>
            <a:off x="818431" y="2011313"/>
            <a:ext cx="10153100" cy="584775"/>
          </a:xfrm>
          <a:prstGeom prst="rect">
            <a:avLst/>
          </a:prstGeom>
          <a:noFill/>
        </p:spPr>
        <p:txBody>
          <a:bodyPr wrap="none" rtlCol="0">
            <a:spAutoFit/>
          </a:bodyPr>
          <a:lstStyle/>
          <a:p>
            <a:r>
              <a:rPr lang="en-US" sz="3200" dirty="0"/>
              <a:t>ARPA Funds		General Fund	          Payroll Clearing</a:t>
            </a:r>
          </a:p>
        </p:txBody>
      </p:sp>
      <p:sp>
        <p:nvSpPr>
          <p:cNvPr id="15" name="Rectangle: Rounded Corners 14">
            <a:extLst>
              <a:ext uri="{FF2B5EF4-FFF2-40B4-BE49-F238E27FC236}">
                <a16:creationId xmlns:a16="http://schemas.microsoft.com/office/drawing/2014/main" xmlns="" id="{3DA6A54B-54DF-40F1-9C7E-A8FA7D9F5708}"/>
              </a:ext>
            </a:extLst>
          </p:cNvPr>
          <p:cNvSpPr/>
          <p:nvPr/>
        </p:nvSpPr>
        <p:spPr>
          <a:xfrm>
            <a:off x="818431" y="2658767"/>
            <a:ext cx="2185852" cy="868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QUARTERLY PAYROLL AMOUNT </a:t>
            </a:r>
          </a:p>
        </p:txBody>
      </p:sp>
      <p:sp>
        <p:nvSpPr>
          <p:cNvPr id="16" name="Oval 15">
            <a:extLst>
              <a:ext uri="{FF2B5EF4-FFF2-40B4-BE49-F238E27FC236}">
                <a16:creationId xmlns:a16="http://schemas.microsoft.com/office/drawing/2014/main" xmlns="" id="{FE169770-FCD6-44C8-9DF2-DBFEFFA4ECC4}"/>
              </a:ext>
            </a:extLst>
          </p:cNvPr>
          <p:cNvSpPr/>
          <p:nvPr/>
        </p:nvSpPr>
        <p:spPr>
          <a:xfrm>
            <a:off x="4632961" y="2641414"/>
            <a:ext cx="2185852" cy="903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Transfer Into Payroll Line Item</a:t>
            </a:r>
          </a:p>
        </p:txBody>
      </p:sp>
      <p:cxnSp>
        <p:nvCxnSpPr>
          <p:cNvPr id="18" name="Straight Arrow Connector 17">
            <a:extLst>
              <a:ext uri="{FF2B5EF4-FFF2-40B4-BE49-F238E27FC236}">
                <a16:creationId xmlns:a16="http://schemas.microsoft.com/office/drawing/2014/main" xmlns="" id="{E910697A-6709-4F8F-9FE7-4ACF72BF9553}"/>
              </a:ext>
            </a:extLst>
          </p:cNvPr>
          <p:cNvCxnSpPr>
            <a:stCxn id="15" idx="3"/>
            <a:endCxn id="16" idx="2"/>
          </p:cNvCxnSpPr>
          <p:nvPr/>
        </p:nvCxnSpPr>
        <p:spPr>
          <a:xfrm>
            <a:off x="3004283" y="3092934"/>
            <a:ext cx="162867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xmlns="" id="{91BA6692-928F-48A8-88B8-A61CE14ADEF3}"/>
              </a:ext>
            </a:extLst>
          </p:cNvPr>
          <p:cNvSpPr/>
          <p:nvPr/>
        </p:nvSpPr>
        <p:spPr>
          <a:xfrm>
            <a:off x="8442786" y="2663313"/>
            <a:ext cx="2185852" cy="868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Pay Period Deduction</a:t>
            </a:r>
          </a:p>
        </p:txBody>
      </p:sp>
      <p:cxnSp>
        <p:nvCxnSpPr>
          <p:cNvPr id="23" name="Straight Arrow Connector 22">
            <a:extLst>
              <a:ext uri="{FF2B5EF4-FFF2-40B4-BE49-F238E27FC236}">
                <a16:creationId xmlns:a16="http://schemas.microsoft.com/office/drawing/2014/main" xmlns="" id="{2B206892-4A00-4B31-A54B-627773CB89F1}"/>
              </a:ext>
            </a:extLst>
          </p:cNvPr>
          <p:cNvCxnSpPr>
            <a:cxnSpLocks/>
            <a:stCxn id="16" idx="6"/>
            <a:endCxn id="22" idx="1"/>
          </p:cNvCxnSpPr>
          <p:nvPr/>
        </p:nvCxnSpPr>
        <p:spPr>
          <a:xfrm>
            <a:off x="6818813" y="3092934"/>
            <a:ext cx="1623973" cy="45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56C20C2B-996B-48A6-B993-5EE98D0B38F7}"/>
              </a:ext>
            </a:extLst>
          </p:cNvPr>
          <p:cNvSpPr txBox="1"/>
          <p:nvPr/>
        </p:nvSpPr>
        <p:spPr>
          <a:xfrm>
            <a:off x="8115305" y="4557730"/>
            <a:ext cx="3342390" cy="584775"/>
          </a:xfrm>
          <a:prstGeom prst="rect">
            <a:avLst/>
          </a:prstGeom>
          <a:noFill/>
        </p:spPr>
        <p:txBody>
          <a:bodyPr wrap="none" rtlCol="0">
            <a:spAutoFit/>
          </a:bodyPr>
          <a:lstStyle/>
          <a:p>
            <a:r>
              <a:rPr lang="en-US" sz="3200" dirty="0"/>
              <a:t>Special Use Project</a:t>
            </a:r>
          </a:p>
        </p:txBody>
      </p:sp>
      <p:sp>
        <p:nvSpPr>
          <p:cNvPr id="29" name="Oval 28">
            <a:extLst>
              <a:ext uri="{FF2B5EF4-FFF2-40B4-BE49-F238E27FC236}">
                <a16:creationId xmlns:a16="http://schemas.microsoft.com/office/drawing/2014/main" xmlns="" id="{06D5CF57-942C-4CAA-A6A0-556A80D4BE7E}"/>
              </a:ext>
            </a:extLst>
          </p:cNvPr>
          <p:cNvSpPr/>
          <p:nvPr/>
        </p:nvSpPr>
        <p:spPr>
          <a:xfrm>
            <a:off x="4632960" y="3891366"/>
            <a:ext cx="2185852" cy="903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Transfer Equal Levied Funds</a:t>
            </a:r>
          </a:p>
        </p:txBody>
      </p:sp>
      <p:sp>
        <p:nvSpPr>
          <p:cNvPr id="30" name="Oval 29">
            <a:extLst>
              <a:ext uri="{FF2B5EF4-FFF2-40B4-BE49-F238E27FC236}">
                <a16:creationId xmlns:a16="http://schemas.microsoft.com/office/drawing/2014/main" xmlns="" id="{0955E52B-6A42-4ED8-831B-3C8F3D669E1E}"/>
              </a:ext>
            </a:extLst>
          </p:cNvPr>
          <p:cNvSpPr/>
          <p:nvPr/>
        </p:nvSpPr>
        <p:spPr>
          <a:xfrm>
            <a:off x="4629347" y="5180627"/>
            <a:ext cx="2185852" cy="903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Indirect Savings</a:t>
            </a:r>
          </a:p>
        </p:txBody>
      </p:sp>
      <p:cxnSp>
        <p:nvCxnSpPr>
          <p:cNvPr id="31" name="Straight Arrow Connector 30">
            <a:extLst>
              <a:ext uri="{FF2B5EF4-FFF2-40B4-BE49-F238E27FC236}">
                <a16:creationId xmlns:a16="http://schemas.microsoft.com/office/drawing/2014/main" xmlns="" id="{3B76E179-C08B-4D2B-817D-82080BE24051}"/>
              </a:ext>
            </a:extLst>
          </p:cNvPr>
          <p:cNvCxnSpPr>
            <a:cxnSpLocks/>
            <a:stCxn id="29" idx="4"/>
            <a:endCxn id="30" idx="0"/>
          </p:cNvCxnSpPr>
          <p:nvPr/>
        </p:nvCxnSpPr>
        <p:spPr>
          <a:xfrm flipH="1">
            <a:off x="5722273" y="4794406"/>
            <a:ext cx="3613" cy="386221"/>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xmlns="" id="{C8C2C6C8-6636-4B79-AD30-E3671BE35DC3}"/>
              </a:ext>
            </a:extLst>
          </p:cNvPr>
          <p:cNvSpPr/>
          <p:nvPr/>
        </p:nvSpPr>
        <p:spPr>
          <a:xfrm>
            <a:off x="8593470" y="5173891"/>
            <a:ext cx="2185852" cy="86833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Expenses Related to Special Use Project</a:t>
            </a:r>
          </a:p>
        </p:txBody>
      </p:sp>
      <p:cxnSp>
        <p:nvCxnSpPr>
          <p:cNvPr id="33" name="Straight Arrow Connector 32">
            <a:extLst>
              <a:ext uri="{FF2B5EF4-FFF2-40B4-BE49-F238E27FC236}">
                <a16:creationId xmlns:a16="http://schemas.microsoft.com/office/drawing/2014/main" xmlns="" id="{0CE3C8DC-8167-4501-A510-79989F5CB9E4}"/>
              </a:ext>
            </a:extLst>
          </p:cNvPr>
          <p:cNvCxnSpPr>
            <a:cxnSpLocks/>
            <a:stCxn id="30" idx="6"/>
            <a:endCxn id="32" idx="1"/>
          </p:cNvCxnSpPr>
          <p:nvPr/>
        </p:nvCxnSpPr>
        <p:spPr>
          <a:xfrm flipV="1">
            <a:off x="6815199" y="5608058"/>
            <a:ext cx="1778271" cy="2408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65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5400" dirty="0">
                <a:latin typeface="+mj-lt"/>
                <a:ea typeface="+mj-ea"/>
                <a:cs typeface="+mj-cs"/>
              </a:rPr>
              <a:t>Every project has two types of metrics</a:t>
            </a:r>
            <a:endParaRPr lang="en-US" sz="5400" kern="1200" dirty="0">
              <a:solidFill>
                <a:schemeClr val="tx1"/>
              </a:solidFill>
              <a:latin typeface="+mj-lt"/>
              <a:ea typeface="+mj-ea"/>
              <a:cs typeface="+mj-cs"/>
            </a:endParaRPr>
          </a:p>
        </p:txBody>
      </p:sp>
      <p:sp>
        <p:nvSpPr>
          <p:cNvPr id="1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236F659A-8CC8-492D-8BAF-32F80F77C1A5}"/>
              </a:ext>
            </a:extLst>
          </p:cNvPr>
          <p:cNvSpPr txBox="1"/>
          <p:nvPr/>
        </p:nvSpPr>
        <p:spPr>
          <a:xfrm>
            <a:off x="725092" y="2055813"/>
            <a:ext cx="4857102" cy="2862322"/>
          </a:xfrm>
          <a:prstGeom prst="rect">
            <a:avLst/>
          </a:prstGeom>
          <a:noFill/>
        </p:spPr>
        <p:txBody>
          <a:bodyPr wrap="square" rtlCol="0">
            <a:spAutoFit/>
          </a:bodyPr>
          <a:lstStyle/>
          <a:p>
            <a:r>
              <a:rPr lang="en-US" sz="3600" b="1" dirty="0"/>
              <a:t>Financial:  </a:t>
            </a:r>
          </a:p>
          <a:p>
            <a:pPr marL="571500" indent="-571500">
              <a:buFont typeface="Arial" panose="020B0604020202020204" pitchFamily="34" charset="0"/>
              <a:buChar char="•"/>
            </a:pPr>
            <a:r>
              <a:rPr lang="en-US" sz="3600" dirty="0"/>
              <a:t>How much for what? </a:t>
            </a:r>
          </a:p>
          <a:p>
            <a:pPr marL="571500" indent="-571500">
              <a:buFont typeface="Arial" panose="020B0604020202020204" pitchFamily="34" charset="0"/>
              <a:buChar char="•"/>
            </a:pPr>
            <a:r>
              <a:rPr lang="en-US" sz="3600" dirty="0"/>
              <a:t>How much so far?</a:t>
            </a:r>
          </a:p>
          <a:p>
            <a:pPr marL="571500" indent="-571500">
              <a:buFont typeface="Arial" panose="020B0604020202020204" pitchFamily="34" charset="0"/>
              <a:buChar char="•"/>
            </a:pPr>
            <a:r>
              <a:rPr lang="en-US" sz="3600" dirty="0"/>
              <a:t>How much total? </a:t>
            </a:r>
          </a:p>
          <a:p>
            <a:pPr marL="571500" indent="-571500">
              <a:buFont typeface="Arial" panose="020B0604020202020204" pitchFamily="34" charset="0"/>
              <a:buChar char="•"/>
            </a:pPr>
            <a:endParaRPr lang="en-US" sz="3600" dirty="0"/>
          </a:p>
        </p:txBody>
      </p:sp>
      <p:pic>
        <p:nvPicPr>
          <p:cNvPr id="7" name="Picture 6">
            <a:extLst>
              <a:ext uri="{FF2B5EF4-FFF2-40B4-BE49-F238E27FC236}">
                <a16:creationId xmlns:a16="http://schemas.microsoft.com/office/drawing/2014/main" xmlns="" id="{028E6897-7217-4C22-BF4A-168819182F9B}"/>
              </a:ext>
            </a:extLst>
          </p:cNvPr>
          <p:cNvPicPr/>
          <p:nvPr/>
        </p:nvPicPr>
        <p:blipFill>
          <a:blip r:embed="rId2" cstate="print"/>
          <a:stretch>
            <a:fillRect/>
          </a:stretch>
        </p:blipFill>
        <p:spPr>
          <a:xfrm>
            <a:off x="10241280" y="6238279"/>
            <a:ext cx="1765922" cy="423176"/>
          </a:xfrm>
          <a:prstGeom prst="rect">
            <a:avLst/>
          </a:prstGeom>
        </p:spPr>
      </p:pic>
      <p:sp>
        <p:nvSpPr>
          <p:cNvPr id="8" name="TextBox 7">
            <a:extLst>
              <a:ext uri="{FF2B5EF4-FFF2-40B4-BE49-F238E27FC236}">
                <a16:creationId xmlns:a16="http://schemas.microsoft.com/office/drawing/2014/main" xmlns="" id="{59B678D9-4FA6-4A4E-B166-0E4B91CC19F2}"/>
              </a:ext>
            </a:extLst>
          </p:cNvPr>
          <p:cNvSpPr txBox="1"/>
          <p:nvPr/>
        </p:nvSpPr>
        <p:spPr>
          <a:xfrm>
            <a:off x="6307286" y="2086883"/>
            <a:ext cx="4857102" cy="3970318"/>
          </a:xfrm>
          <a:prstGeom prst="rect">
            <a:avLst/>
          </a:prstGeom>
          <a:noFill/>
        </p:spPr>
        <p:txBody>
          <a:bodyPr wrap="square" rtlCol="0">
            <a:spAutoFit/>
          </a:bodyPr>
          <a:lstStyle/>
          <a:p>
            <a:r>
              <a:rPr lang="en-US" sz="3600" b="1" dirty="0"/>
              <a:t>Operational:  </a:t>
            </a:r>
          </a:p>
          <a:p>
            <a:pPr marL="571500" indent="-571500">
              <a:buFont typeface="Arial" panose="020B0604020202020204" pitchFamily="34" charset="0"/>
              <a:buChar char="•"/>
            </a:pPr>
            <a:r>
              <a:rPr lang="en-US" sz="3600" dirty="0"/>
              <a:t>What problem? </a:t>
            </a:r>
          </a:p>
          <a:p>
            <a:pPr marL="571500" indent="-571500">
              <a:buFont typeface="Arial" panose="020B0604020202020204" pitchFamily="34" charset="0"/>
              <a:buChar char="•"/>
            </a:pPr>
            <a:r>
              <a:rPr lang="en-US" sz="3600" dirty="0"/>
              <a:t>What solution?</a:t>
            </a:r>
          </a:p>
          <a:p>
            <a:pPr marL="571500" indent="-571500">
              <a:buFont typeface="Arial" panose="020B0604020202020204" pitchFamily="34" charset="0"/>
              <a:buChar char="•"/>
            </a:pPr>
            <a:r>
              <a:rPr lang="en-US" sz="3600" dirty="0"/>
              <a:t>How long? </a:t>
            </a:r>
          </a:p>
          <a:p>
            <a:pPr marL="571500" indent="-571500">
              <a:buFont typeface="Arial" panose="020B0604020202020204" pitchFamily="34" charset="0"/>
              <a:buChar char="•"/>
            </a:pPr>
            <a:r>
              <a:rPr lang="en-US" sz="3600" dirty="0"/>
              <a:t>Specific milestones?</a:t>
            </a:r>
          </a:p>
          <a:p>
            <a:pPr marL="571500" indent="-571500">
              <a:buFont typeface="Arial" panose="020B0604020202020204" pitchFamily="34" charset="0"/>
              <a:buChar char="•"/>
            </a:pPr>
            <a:r>
              <a:rPr lang="en-US" sz="3600" dirty="0"/>
              <a:t>Specific standards?</a:t>
            </a:r>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3861964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Pentagon 9">
            <a:extLst>
              <a:ext uri="{FF2B5EF4-FFF2-40B4-BE49-F238E27FC236}">
                <a16:creationId xmlns:a16="http://schemas.microsoft.com/office/drawing/2014/main" xmlns="" id="{1547A41C-1A8A-4F03-9087-97F1DD86F65E}"/>
              </a:ext>
            </a:extLst>
          </p:cNvPr>
          <p:cNvSpPr/>
          <p:nvPr/>
        </p:nvSpPr>
        <p:spPr>
          <a:xfrm>
            <a:off x="740350" y="1185438"/>
            <a:ext cx="1403927"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Quarterly Reports</a:t>
            </a:r>
          </a:p>
        </p:txBody>
      </p:sp>
      <p:sp>
        <p:nvSpPr>
          <p:cNvPr id="11" name="Arrow: Pentagon 10">
            <a:extLst>
              <a:ext uri="{FF2B5EF4-FFF2-40B4-BE49-F238E27FC236}">
                <a16:creationId xmlns:a16="http://schemas.microsoft.com/office/drawing/2014/main" xmlns="" id="{E3AA94C2-4B57-4D7A-8949-4E8F845608F0}"/>
              </a:ext>
            </a:extLst>
          </p:cNvPr>
          <p:cNvSpPr/>
          <p:nvPr/>
        </p:nvSpPr>
        <p:spPr>
          <a:xfrm>
            <a:off x="618308" y="4408370"/>
            <a:ext cx="1403927" cy="858982"/>
          </a:xfrm>
          <a:prstGeom prst="homePlat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Reassess Assumptions</a:t>
            </a:r>
          </a:p>
        </p:txBody>
      </p:sp>
      <p:sp>
        <p:nvSpPr>
          <p:cNvPr id="18" name="TextBox 17">
            <a:extLst>
              <a:ext uri="{FF2B5EF4-FFF2-40B4-BE49-F238E27FC236}">
                <a16:creationId xmlns:a16="http://schemas.microsoft.com/office/drawing/2014/main" xmlns="" id="{8161AEB7-D068-40D6-BB7D-4F0FC34AB7EC}"/>
              </a:ext>
            </a:extLst>
          </p:cNvPr>
          <p:cNvSpPr txBox="1"/>
          <p:nvPr/>
        </p:nvSpPr>
        <p:spPr>
          <a:xfrm>
            <a:off x="548640" y="2438514"/>
            <a:ext cx="2236894" cy="461665"/>
          </a:xfrm>
          <a:prstGeom prst="rect">
            <a:avLst/>
          </a:prstGeom>
          <a:noFill/>
        </p:spPr>
        <p:txBody>
          <a:bodyPr wrap="none" rtlCol="0">
            <a:spAutoFit/>
          </a:bodyPr>
          <a:lstStyle/>
          <a:p>
            <a:r>
              <a:rPr lang="en-US" sz="2400" dirty="0"/>
              <a:t>Types of Metrics</a:t>
            </a:r>
          </a:p>
        </p:txBody>
      </p:sp>
      <p:sp>
        <p:nvSpPr>
          <p:cNvPr id="19" name="TextBox 18">
            <a:extLst>
              <a:ext uri="{FF2B5EF4-FFF2-40B4-BE49-F238E27FC236}">
                <a16:creationId xmlns:a16="http://schemas.microsoft.com/office/drawing/2014/main" xmlns="" id="{876C8BEE-AC5E-4D8C-8F21-0EBFC1E86983}"/>
              </a:ext>
            </a:extLst>
          </p:cNvPr>
          <p:cNvSpPr txBox="1"/>
          <p:nvPr/>
        </p:nvSpPr>
        <p:spPr>
          <a:xfrm>
            <a:off x="3135089" y="1976849"/>
            <a:ext cx="8435964" cy="461665"/>
          </a:xfrm>
          <a:prstGeom prst="rect">
            <a:avLst/>
          </a:prstGeom>
          <a:noFill/>
        </p:spPr>
        <p:txBody>
          <a:bodyPr wrap="none" rtlCol="0">
            <a:spAutoFit/>
          </a:bodyPr>
          <a:lstStyle/>
          <a:p>
            <a:r>
              <a:rPr lang="en-US" sz="2400" dirty="0"/>
              <a:t>FINANCIAL </a:t>
            </a:r>
            <a:r>
              <a:rPr lang="en-US" sz="2000" dirty="0"/>
              <a:t>(Amount obligated, Amount expended, Remaining obligation, </a:t>
            </a:r>
            <a:r>
              <a:rPr lang="en-US" sz="2000" dirty="0" err="1"/>
              <a:t>etc</a:t>
            </a:r>
            <a:r>
              <a:rPr lang="en-US" sz="2000" dirty="0"/>
              <a:t>)</a:t>
            </a:r>
          </a:p>
        </p:txBody>
      </p:sp>
      <p:cxnSp>
        <p:nvCxnSpPr>
          <p:cNvPr id="32" name="Connector: Elbow 31">
            <a:extLst>
              <a:ext uri="{FF2B5EF4-FFF2-40B4-BE49-F238E27FC236}">
                <a16:creationId xmlns:a16="http://schemas.microsoft.com/office/drawing/2014/main" xmlns="" id="{C3B792E7-FB6C-4C1A-B762-76A017C1CCC9}"/>
              </a:ext>
            </a:extLst>
          </p:cNvPr>
          <p:cNvCxnSpPr>
            <a:stCxn id="18" idx="3"/>
            <a:endCxn id="19" idx="1"/>
          </p:cNvCxnSpPr>
          <p:nvPr/>
        </p:nvCxnSpPr>
        <p:spPr>
          <a:xfrm flipV="1">
            <a:off x="2785534" y="2207682"/>
            <a:ext cx="349555" cy="4616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B0F1DD69-9D48-456B-AE60-D6809B8BF70A}"/>
              </a:ext>
            </a:extLst>
          </p:cNvPr>
          <p:cNvSpPr txBox="1"/>
          <p:nvPr/>
        </p:nvSpPr>
        <p:spPr>
          <a:xfrm>
            <a:off x="3135089" y="2946578"/>
            <a:ext cx="6203365" cy="461665"/>
          </a:xfrm>
          <a:prstGeom prst="rect">
            <a:avLst/>
          </a:prstGeom>
          <a:noFill/>
        </p:spPr>
        <p:txBody>
          <a:bodyPr wrap="none" rtlCol="0">
            <a:spAutoFit/>
          </a:bodyPr>
          <a:lstStyle/>
          <a:p>
            <a:r>
              <a:rPr lang="en-US" sz="2400" dirty="0"/>
              <a:t>OPERATIONAL </a:t>
            </a:r>
            <a:r>
              <a:rPr lang="en-US" sz="2000" dirty="0"/>
              <a:t>(Measures goal obtainment and impact)</a:t>
            </a:r>
          </a:p>
        </p:txBody>
      </p:sp>
      <p:cxnSp>
        <p:nvCxnSpPr>
          <p:cNvPr id="42" name="Connector: Elbow 41">
            <a:extLst>
              <a:ext uri="{FF2B5EF4-FFF2-40B4-BE49-F238E27FC236}">
                <a16:creationId xmlns:a16="http://schemas.microsoft.com/office/drawing/2014/main" xmlns="" id="{0D4BEF05-4E6C-43C2-95B2-3FC92E453232}"/>
              </a:ext>
            </a:extLst>
          </p:cNvPr>
          <p:cNvCxnSpPr>
            <a:cxnSpLocks/>
            <a:stCxn id="18" idx="3"/>
            <a:endCxn id="57" idx="1"/>
          </p:cNvCxnSpPr>
          <p:nvPr/>
        </p:nvCxnSpPr>
        <p:spPr>
          <a:xfrm>
            <a:off x="2785534" y="2669347"/>
            <a:ext cx="349555" cy="5080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955D1528-E8E9-4C25-9979-E16F8EC9197B}"/>
              </a:ext>
            </a:extLst>
          </p:cNvPr>
          <p:cNvSpPr txBox="1"/>
          <p:nvPr/>
        </p:nvSpPr>
        <p:spPr>
          <a:xfrm>
            <a:off x="3074126" y="4183012"/>
            <a:ext cx="4292650" cy="461665"/>
          </a:xfrm>
          <a:prstGeom prst="rect">
            <a:avLst/>
          </a:prstGeom>
          <a:noFill/>
        </p:spPr>
        <p:txBody>
          <a:bodyPr wrap="none" rtlCol="0">
            <a:spAutoFit/>
          </a:bodyPr>
          <a:lstStyle/>
          <a:p>
            <a:r>
              <a:rPr lang="en-US" sz="2400" dirty="0"/>
              <a:t>Is the project achieving the goal?</a:t>
            </a:r>
          </a:p>
        </p:txBody>
      </p:sp>
      <p:cxnSp>
        <p:nvCxnSpPr>
          <p:cNvPr id="51" name="Connector: Elbow 50">
            <a:extLst>
              <a:ext uri="{FF2B5EF4-FFF2-40B4-BE49-F238E27FC236}">
                <a16:creationId xmlns:a16="http://schemas.microsoft.com/office/drawing/2014/main" xmlns="" id="{7EC9B6F1-C2F1-469A-BFA0-01EB69119220}"/>
              </a:ext>
            </a:extLst>
          </p:cNvPr>
          <p:cNvCxnSpPr>
            <a:cxnSpLocks/>
            <a:stCxn id="11" idx="3"/>
            <a:endCxn id="58" idx="1"/>
          </p:cNvCxnSpPr>
          <p:nvPr/>
        </p:nvCxnSpPr>
        <p:spPr>
          <a:xfrm flipV="1">
            <a:off x="2022235" y="4413845"/>
            <a:ext cx="1051891" cy="4240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F00A6F9C-C046-4183-823C-E0C7CD5516E8}"/>
              </a:ext>
            </a:extLst>
          </p:cNvPr>
          <p:cNvSpPr txBox="1"/>
          <p:nvPr/>
        </p:nvSpPr>
        <p:spPr>
          <a:xfrm>
            <a:off x="3069775" y="5036520"/>
            <a:ext cx="7554682" cy="461665"/>
          </a:xfrm>
          <a:prstGeom prst="rect">
            <a:avLst/>
          </a:prstGeom>
          <a:noFill/>
        </p:spPr>
        <p:txBody>
          <a:bodyPr wrap="square">
            <a:spAutoFit/>
          </a:bodyPr>
          <a:lstStyle/>
          <a:p>
            <a:r>
              <a:rPr lang="en-US" sz="2400" dirty="0"/>
              <a:t>Is the current use of funds the best approach to the goals?</a:t>
            </a:r>
          </a:p>
        </p:txBody>
      </p:sp>
      <p:cxnSp>
        <p:nvCxnSpPr>
          <p:cNvPr id="64" name="Connector: Elbow 63">
            <a:extLst>
              <a:ext uri="{FF2B5EF4-FFF2-40B4-BE49-F238E27FC236}">
                <a16:creationId xmlns:a16="http://schemas.microsoft.com/office/drawing/2014/main" xmlns="" id="{80840C5F-4815-441C-B9F7-8DC46DC37317}"/>
              </a:ext>
            </a:extLst>
          </p:cNvPr>
          <p:cNvCxnSpPr>
            <a:cxnSpLocks/>
            <a:stCxn id="11" idx="3"/>
            <a:endCxn id="65" idx="1"/>
          </p:cNvCxnSpPr>
          <p:nvPr/>
        </p:nvCxnSpPr>
        <p:spPr>
          <a:xfrm>
            <a:off x="2022235" y="4837861"/>
            <a:ext cx="1047540" cy="4294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259E65A4-DA47-454B-B4F9-DE921ED544EC}"/>
              </a:ext>
            </a:extLst>
          </p:cNvPr>
          <p:cNvSpPr txBox="1"/>
          <p:nvPr/>
        </p:nvSpPr>
        <p:spPr>
          <a:xfrm>
            <a:off x="4155651" y="137091"/>
            <a:ext cx="4023345" cy="461665"/>
          </a:xfrm>
          <a:prstGeom prst="rect">
            <a:avLst/>
          </a:prstGeom>
          <a:noFill/>
        </p:spPr>
        <p:txBody>
          <a:bodyPr wrap="none" rtlCol="0">
            <a:spAutoFit/>
          </a:bodyPr>
          <a:lstStyle/>
          <a:p>
            <a:r>
              <a:rPr lang="en-US" sz="2400" dirty="0"/>
              <a:t>ARPA MANAGEMENT PROCESS</a:t>
            </a:r>
          </a:p>
        </p:txBody>
      </p:sp>
      <p:pic>
        <p:nvPicPr>
          <p:cNvPr id="15" name="Picture 14">
            <a:extLst>
              <a:ext uri="{FF2B5EF4-FFF2-40B4-BE49-F238E27FC236}">
                <a16:creationId xmlns:a16="http://schemas.microsoft.com/office/drawing/2014/main" xmlns="" id="{6E2DBF66-757D-4C78-AC88-449CD3639A6C}"/>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102503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Example Project Description</a:t>
            </a:r>
          </a:p>
        </p:txBody>
      </p:sp>
      <p:sp>
        <p:nvSpPr>
          <p:cNvPr id="1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236F659A-8CC8-492D-8BAF-32F80F77C1A5}"/>
              </a:ext>
            </a:extLst>
          </p:cNvPr>
          <p:cNvSpPr txBox="1"/>
          <p:nvPr/>
        </p:nvSpPr>
        <p:spPr>
          <a:xfrm>
            <a:off x="725092" y="2274736"/>
            <a:ext cx="10797872" cy="3785652"/>
          </a:xfrm>
          <a:prstGeom prst="rect">
            <a:avLst/>
          </a:prstGeom>
          <a:noFill/>
        </p:spPr>
        <p:txBody>
          <a:bodyPr wrap="square" rtlCol="0">
            <a:spAutoFit/>
          </a:bodyPr>
          <a:lstStyle/>
          <a:p>
            <a:r>
              <a:rPr lang="en-US" sz="2400" b="1" dirty="0"/>
              <a:t>HVAC (121)</a:t>
            </a:r>
          </a:p>
          <a:p>
            <a:endParaRPr lang="en-US" dirty="0"/>
          </a:p>
          <a:p>
            <a:r>
              <a:rPr lang="en-US" dirty="0"/>
              <a:t>According to the WHO “The spread of COVID-19 occurs most often when an infected person is in close or direct contact with another person. The risk of the spread of the virus is higher in crowded and poorly ventilated spaces where people spend long periods of time together in close proximity. Improving indoor ventilation can reduce the risk of the virus spreading indoors.”</a:t>
            </a:r>
          </a:p>
          <a:p>
            <a:endParaRPr lang="en-US" dirty="0"/>
          </a:p>
          <a:p>
            <a:r>
              <a:rPr lang="en-US" dirty="0"/>
              <a:t>The CDC concurs that “Improving ventilation is an important COVID-19 prevention strategy that can reduce the number of virus particles in the air.”</a:t>
            </a:r>
          </a:p>
          <a:p>
            <a:endParaRPr lang="en-US" dirty="0"/>
          </a:p>
          <a:p>
            <a:r>
              <a:rPr lang="en-US" dirty="0"/>
              <a:t>EXAMPLE County seeks to improve COVID mitigation by upgrading existing ventilation systems to promote zone control, provide HEPA filtration and other functionalities able to remove small airborne particles (in the size range of 0.1-1 um).</a:t>
            </a:r>
          </a:p>
        </p:txBody>
      </p:sp>
      <p:pic>
        <p:nvPicPr>
          <p:cNvPr id="7" name="Picture 6">
            <a:extLst>
              <a:ext uri="{FF2B5EF4-FFF2-40B4-BE49-F238E27FC236}">
                <a16:creationId xmlns:a16="http://schemas.microsoft.com/office/drawing/2014/main" xmlns="" id="{028E6897-7217-4C22-BF4A-168819182F9B}"/>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2896292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BCA48B-E3B9-4354-921A-6D88B200D084}"/>
              </a:ext>
            </a:extLst>
          </p:cNvPr>
          <p:cNvSpPr txBox="1"/>
          <p:nvPr/>
        </p:nvSpPr>
        <p:spPr>
          <a:xfrm>
            <a:off x="539931" y="2831013"/>
            <a:ext cx="11321143" cy="1200329"/>
          </a:xfrm>
          <a:prstGeom prst="rect">
            <a:avLst/>
          </a:prstGeom>
          <a:noFill/>
        </p:spPr>
        <p:txBody>
          <a:bodyPr wrap="square">
            <a:spAutoFit/>
          </a:bodyPr>
          <a:lstStyle/>
          <a:p>
            <a:r>
              <a:rPr lang="en-US" sz="2400" dirty="0"/>
              <a:t>EXAMPLE County seeks to improve COVID mitigation by upgrading existing ventilation systems to promote zone control, provide HEPA filtration and other functionalities able to remove small airborne particles (in the size range of 0.1-1 um).</a:t>
            </a:r>
          </a:p>
        </p:txBody>
      </p:sp>
      <p:sp>
        <p:nvSpPr>
          <p:cNvPr id="4" name="Rectangle 3">
            <a:extLst>
              <a:ext uri="{FF2B5EF4-FFF2-40B4-BE49-F238E27FC236}">
                <a16:creationId xmlns:a16="http://schemas.microsoft.com/office/drawing/2014/main" xmlns="" id="{8ABA5FC1-E741-4416-8751-F8FD8996061A}"/>
              </a:ext>
            </a:extLst>
          </p:cNvPr>
          <p:cNvSpPr/>
          <p:nvPr/>
        </p:nvSpPr>
        <p:spPr>
          <a:xfrm>
            <a:off x="7515497" y="2831013"/>
            <a:ext cx="3735977" cy="4172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189F0537-34D2-424F-B254-61DD34474D27}"/>
              </a:ext>
            </a:extLst>
          </p:cNvPr>
          <p:cNvSpPr/>
          <p:nvPr/>
        </p:nvSpPr>
        <p:spPr>
          <a:xfrm>
            <a:off x="6096000" y="142975"/>
            <a:ext cx="2603863" cy="914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EQUIPMENT PURCHASE</a:t>
            </a:r>
          </a:p>
          <a:p>
            <a:r>
              <a:rPr lang="en-US" dirty="0">
                <a:solidFill>
                  <a:schemeClr val="tx1"/>
                </a:solidFill>
              </a:rPr>
              <a:t>Obligation / Expenditure</a:t>
            </a:r>
          </a:p>
        </p:txBody>
      </p:sp>
      <p:cxnSp>
        <p:nvCxnSpPr>
          <p:cNvPr id="8" name="Straight Arrow Connector 7">
            <a:extLst>
              <a:ext uri="{FF2B5EF4-FFF2-40B4-BE49-F238E27FC236}">
                <a16:creationId xmlns:a16="http://schemas.microsoft.com/office/drawing/2014/main" xmlns="" id="{B7B9C7B7-0263-4CBD-9500-849A70E7FF4D}"/>
              </a:ext>
            </a:extLst>
          </p:cNvPr>
          <p:cNvCxnSpPr>
            <a:cxnSpLocks/>
            <a:stCxn id="6" idx="2"/>
            <a:endCxn id="4" idx="0"/>
          </p:cNvCxnSpPr>
          <p:nvPr/>
        </p:nvCxnSpPr>
        <p:spPr>
          <a:xfrm>
            <a:off x="7397932" y="1057375"/>
            <a:ext cx="1985554" cy="1773638"/>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xmlns="" id="{71EF574A-A3ED-4F56-BA27-7022314227D3}"/>
              </a:ext>
            </a:extLst>
          </p:cNvPr>
          <p:cNvSpPr/>
          <p:nvPr/>
        </p:nvSpPr>
        <p:spPr>
          <a:xfrm>
            <a:off x="5155474" y="1486994"/>
            <a:ext cx="2603863" cy="914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LABOR / SERVICE</a:t>
            </a:r>
          </a:p>
          <a:p>
            <a:r>
              <a:rPr lang="en-US" dirty="0">
                <a:solidFill>
                  <a:schemeClr val="tx1"/>
                </a:solidFill>
              </a:rPr>
              <a:t>Obligation / Expenditure</a:t>
            </a:r>
          </a:p>
        </p:txBody>
      </p:sp>
      <p:cxnSp>
        <p:nvCxnSpPr>
          <p:cNvPr id="11" name="Straight Arrow Connector 10">
            <a:extLst>
              <a:ext uri="{FF2B5EF4-FFF2-40B4-BE49-F238E27FC236}">
                <a16:creationId xmlns:a16="http://schemas.microsoft.com/office/drawing/2014/main" xmlns="" id="{0E299E3A-1130-4E32-BDB3-AC82E11DB2DD}"/>
              </a:ext>
            </a:extLst>
          </p:cNvPr>
          <p:cNvCxnSpPr>
            <a:cxnSpLocks/>
            <a:stCxn id="10" idx="3"/>
            <a:endCxn id="4" idx="0"/>
          </p:cNvCxnSpPr>
          <p:nvPr/>
        </p:nvCxnSpPr>
        <p:spPr>
          <a:xfrm>
            <a:off x="7759337" y="1944194"/>
            <a:ext cx="1624149" cy="886819"/>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xmlns="" id="{06724D84-7C2E-45EE-AD0D-4EC51BA268D9}"/>
              </a:ext>
            </a:extLst>
          </p:cNvPr>
          <p:cNvSpPr/>
          <p:nvPr/>
        </p:nvSpPr>
        <p:spPr>
          <a:xfrm>
            <a:off x="9087394" y="103058"/>
            <a:ext cx="2603863" cy="914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INSTALATION</a:t>
            </a:r>
          </a:p>
          <a:p>
            <a:r>
              <a:rPr lang="en-US" dirty="0">
                <a:solidFill>
                  <a:schemeClr val="tx1"/>
                </a:solidFill>
              </a:rPr>
              <a:t>Start Date / Completion</a:t>
            </a:r>
          </a:p>
        </p:txBody>
      </p:sp>
      <p:cxnSp>
        <p:nvCxnSpPr>
          <p:cNvPr id="19" name="Straight Arrow Connector 18">
            <a:extLst>
              <a:ext uri="{FF2B5EF4-FFF2-40B4-BE49-F238E27FC236}">
                <a16:creationId xmlns:a16="http://schemas.microsoft.com/office/drawing/2014/main" xmlns="" id="{AA92E3BB-FC43-4E5E-8B6E-39F85675F1CE}"/>
              </a:ext>
            </a:extLst>
          </p:cNvPr>
          <p:cNvCxnSpPr>
            <a:cxnSpLocks/>
            <a:stCxn id="18" idx="2"/>
            <a:endCxn id="4" idx="0"/>
          </p:cNvCxnSpPr>
          <p:nvPr/>
        </p:nvCxnSpPr>
        <p:spPr>
          <a:xfrm flipH="1">
            <a:off x="9383486" y="1017458"/>
            <a:ext cx="1005840" cy="181355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A31A8306-FAF6-4E05-8778-51FD3A6DED34}"/>
              </a:ext>
            </a:extLst>
          </p:cNvPr>
          <p:cNvSpPr/>
          <p:nvPr/>
        </p:nvSpPr>
        <p:spPr>
          <a:xfrm>
            <a:off x="1989908" y="3220358"/>
            <a:ext cx="8826138" cy="4172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xmlns="" id="{EDFA65D7-2F0B-45B6-8DBD-AFE76DDAF20F}"/>
              </a:ext>
            </a:extLst>
          </p:cNvPr>
          <p:cNvSpPr/>
          <p:nvPr/>
        </p:nvSpPr>
        <p:spPr>
          <a:xfrm>
            <a:off x="6402977" y="5236760"/>
            <a:ext cx="2603863" cy="914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CRITERIA</a:t>
            </a:r>
          </a:p>
          <a:p>
            <a:r>
              <a:rPr lang="en-US" dirty="0">
                <a:solidFill>
                  <a:schemeClr val="tx1"/>
                </a:solidFill>
              </a:rPr>
              <a:t>Defined / Achieved</a:t>
            </a:r>
          </a:p>
        </p:txBody>
      </p:sp>
      <p:cxnSp>
        <p:nvCxnSpPr>
          <p:cNvPr id="28" name="Straight Arrow Connector 27">
            <a:extLst>
              <a:ext uri="{FF2B5EF4-FFF2-40B4-BE49-F238E27FC236}">
                <a16:creationId xmlns:a16="http://schemas.microsoft.com/office/drawing/2014/main" xmlns="" id="{41E76782-EBCC-4085-BA94-00FA2521AD55}"/>
              </a:ext>
            </a:extLst>
          </p:cNvPr>
          <p:cNvCxnSpPr>
            <a:cxnSpLocks/>
            <a:stCxn id="27" idx="0"/>
            <a:endCxn id="32" idx="2"/>
          </p:cNvCxnSpPr>
          <p:nvPr/>
        </p:nvCxnSpPr>
        <p:spPr>
          <a:xfrm flipH="1" flipV="1">
            <a:off x="4476206" y="4063275"/>
            <a:ext cx="3228703" cy="117348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007E102C-C605-445C-85CD-9C9728570144}"/>
              </a:ext>
            </a:extLst>
          </p:cNvPr>
          <p:cNvSpPr/>
          <p:nvPr/>
        </p:nvSpPr>
        <p:spPr>
          <a:xfrm>
            <a:off x="539931" y="3645991"/>
            <a:ext cx="7872549" cy="4172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xmlns="" id="{B631A9C6-82CC-4F64-A5C7-06478DF107C2}"/>
              </a:ext>
            </a:extLst>
          </p:cNvPr>
          <p:cNvCxnSpPr>
            <a:cxnSpLocks/>
            <a:stCxn id="27" idx="0"/>
          </p:cNvCxnSpPr>
          <p:nvPr/>
        </p:nvCxnSpPr>
        <p:spPr>
          <a:xfrm flipV="1">
            <a:off x="7704909" y="3669575"/>
            <a:ext cx="1595845" cy="156718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B9D2C33F-317E-4BFD-85E9-F316DC73F057}"/>
              </a:ext>
            </a:extLst>
          </p:cNvPr>
          <p:cNvSpPr txBox="1"/>
          <p:nvPr/>
        </p:nvSpPr>
        <p:spPr>
          <a:xfrm>
            <a:off x="653143" y="600891"/>
            <a:ext cx="3456395" cy="830997"/>
          </a:xfrm>
          <a:prstGeom prst="rect">
            <a:avLst/>
          </a:prstGeom>
          <a:noFill/>
        </p:spPr>
        <p:txBody>
          <a:bodyPr wrap="none" rtlCol="0">
            <a:spAutoFit/>
          </a:bodyPr>
          <a:lstStyle/>
          <a:p>
            <a:r>
              <a:rPr lang="en-US" sz="2400" b="1" dirty="0"/>
              <a:t>PROJECT METRICS</a:t>
            </a:r>
          </a:p>
          <a:p>
            <a:r>
              <a:rPr lang="en-US" sz="2400" b="1" dirty="0"/>
              <a:t>Financial and Operational</a:t>
            </a:r>
          </a:p>
        </p:txBody>
      </p:sp>
      <p:pic>
        <p:nvPicPr>
          <p:cNvPr id="16" name="Picture 15">
            <a:extLst>
              <a:ext uri="{FF2B5EF4-FFF2-40B4-BE49-F238E27FC236}">
                <a16:creationId xmlns:a16="http://schemas.microsoft.com/office/drawing/2014/main" xmlns="" id="{6F563203-47D7-407D-9505-5EC305ED69B0}"/>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16159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35E300C-3F3F-4E7B-8B23-FFAB85ACA0B6}"/>
              </a:ext>
            </a:extLst>
          </p:cNvPr>
          <p:cNvPicPr/>
          <p:nvPr/>
        </p:nvPicPr>
        <p:blipFill>
          <a:blip r:embed="rId2" cstate="print"/>
          <a:stretch>
            <a:fillRect/>
          </a:stretch>
        </p:blipFill>
        <p:spPr>
          <a:xfrm>
            <a:off x="148045" y="6208129"/>
            <a:ext cx="1765922" cy="423176"/>
          </a:xfrm>
          <a:prstGeom prst="rect">
            <a:avLst/>
          </a:prstGeom>
        </p:spPr>
      </p:pic>
      <p:pic>
        <p:nvPicPr>
          <p:cNvPr id="4" name="Picture 3">
            <a:extLst>
              <a:ext uri="{FF2B5EF4-FFF2-40B4-BE49-F238E27FC236}">
                <a16:creationId xmlns:a16="http://schemas.microsoft.com/office/drawing/2014/main" xmlns="" id="{87DA358B-342B-4A0C-AB98-5E80D17253F7}"/>
              </a:ext>
            </a:extLst>
          </p:cNvPr>
          <p:cNvPicPr>
            <a:picLocks noChangeAspect="1"/>
          </p:cNvPicPr>
          <p:nvPr/>
        </p:nvPicPr>
        <p:blipFill>
          <a:blip r:embed="rId3"/>
          <a:stretch>
            <a:fillRect/>
          </a:stretch>
        </p:blipFill>
        <p:spPr>
          <a:xfrm>
            <a:off x="2273791" y="0"/>
            <a:ext cx="9770164" cy="6763961"/>
          </a:xfrm>
          <a:prstGeom prst="rect">
            <a:avLst/>
          </a:prstGeom>
        </p:spPr>
      </p:pic>
    </p:spTree>
    <p:extLst>
      <p:ext uri="{BB962C8B-B14F-4D97-AF65-F5344CB8AC3E}">
        <p14:creationId xmlns:p14="http://schemas.microsoft.com/office/powerpoint/2010/main" val="1735422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Recap Reporting </a:t>
            </a:r>
            <a:r>
              <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rPr>
              <a:t>(Population less than 250,000)</a:t>
            </a:r>
          </a:p>
        </p:txBody>
      </p:sp>
      <p:sp>
        <p:nvSpPr>
          <p:cNvPr id="1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3C9928B2-736B-4FA0-8A0F-33E22A89C835}"/>
              </a:ext>
            </a:extLst>
          </p:cNvPr>
          <p:cNvSpPr txBox="1"/>
          <p:nvPr/>
        </p:nvSpPr>
        <p:spPr>
          <a:xfrm>
            <a:off x="721290" y="3435176"/>
            <a:ext cx="1830325" cy="830997"/>
          </a:xfrm>
          <a:prstGeom prst="rect">
            <a:avLst/>
          </a:prstGeom>
          <a:noFill/>
          <a:ln w="12700">
            <a:noFill/>
          </a:ln>
          <a:scene3d>
            <a:camera prst="orthographicFront"/>
            <a:lightRig rig="threePt" dir="t"/>
          </a:scene3d>
          <a:sp3d>
            <a:bevelT/>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Project Description</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647B32A7-02AE-453B-8D84-FB23681FDC9E}"/>
              </a:ext>
            </a:extLst>
          </p:cNvPr>
          <p:cNvSpPr txBox="1"/>
          <p:nvPr/>
        </p:nvSpPr>
        <p:spPr>
          <a:xfrm>
            <a:off x="3231414" y="3612083"/>
            <a:ext cx="4353012" cy="461665"/>
          </a:xfrm>
          <a:prstGeom prst="rect">
            <a:avLst/>
          </a:prstGeom>
          <a:noFill/>
          <a:ln w="1270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Project Demographics Statement</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E7BE6944-B781-4A45-883F-27D78C1D4916}"/>
              </a:ext>
            </a:extLst>
          </p:cNvPr>
          <p:cNvSpPr txBox="1"/>
          <p:nvPr/>
        </p:nvSpPr>
        <p:spPr>
          <a:xfrm>
            <a:off x="3220347" y="4718318"/>
            <a:ext cx="2927908" cy="83099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Required Additional Details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xmlns="" id="{828E0AEB-C2E4-4D5A-B3D3-7652547D3D79}"/>
              </a:ext>
            </a:extLst>
          </p:cNvPr>
          <p:cNvPicPr/>
          <p:nvPr/>
        </p:nvPicPr>
        <p:blipFill>
          <a:blip r:embed="rId2" cstate="print"/>
          <a:stretch>
            <a:fillRect/>
          </a:stretch>
        </p:blipFill>
        <p:spPr>
          <a:xfrm>
            <a:off x="10241280" y="6238279"/>
            <a:ext cx="1765922" cy="423176"/>
          </a:xfrm>
          <a:prstGeom prst="rect">
            <a:avLst/>
          </a:prstGeom>
        </p:spPr>
      </p:pic>
      <p:sp>
        <p:nvSpPr>
          <p:cNvPr id="16" name="TextBox 15">
            <a:extLst>
              <a:ext uri="{FF2B5EF4-FFF2-40B4-BE49-F238E27FC236}">
                <a16:creationId xmlns:a16="http://schemas.microsoft.com/office/drawing/2014/main" xmlns="" id="{C56D5478-9EB7-4607-AE10-C1EE29779084}"/>
              </a:ext>
            </a:extLst>
          </p:cNvPr>
          <p:cNvSpPr txBox="1"/>
          <p:nvPr/>
        </p:nvSpPr>
        <p:spPr>
          <a:xfrm>
            <a:off x="5488633" y="2285955"/>
            <a:ext cx="2364694" cy="830997"/>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Obligation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(Reporting Date)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638B10FE-64E8-478F-ACB8-41C6ACF8FD6D}"/>
              </a:ext>
            </a:extLst>
          </p:cNvPr>
          <p:cNvSpPr txBox="1"/>
          <p:nvPr/>
        </p:nvSpPr>
        <p:spPr>
          <a:xfrm>
            <a:off x="3224273" y="2285434"/>
            <a:ext cx="1830325" cy="830997"/>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Expenditure Category</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17D73F11-CD88-40F7-A385-B1527073D31E}"/>
              </a:ext>
            </a:extLst>
          </p:cNvPr>
          <p:cNvSpPr txBox="1"/>
          <p:nvPr/>
        </p:nvSpPr>
        <p:spPr>
          <a:xfrm>
            <a:off x="8251135" y="2278862"/>
            <a:ext cx="2364694" cy="830997"/>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Expenditure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(Reporting Date)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xmlns="" id="{67B4681A-222C-467A-9229-FBF1A8EC068D}"/>
              </a:ext>
            </a:extLst>
          </p:cNvPr>
          <p:cNvSpPr txBox="1"/>
          <p:nvPr/>
        </p:nvSpPr>
        <p:spPr>
          <a:xfrm>
            <a:off x="6697366" y="4538544"/>
            <a:ext cx="4262880" cy="1200329"/>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Grants / Contracts / Sub-awards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Water / Sewer / Broadband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Connector: Elbow 3">
            <a:extLst>
              <a:ext uri="{FF2B5EF4-FFF2-40B4-BE49-F238E27FC236}">
                <a16:creationId xmlns:a16="http://schemas.microsoft.com/office/drawing/2014/main" xmlns="" id="{9308F5B2-5CCE-4460-AAFC-CDE999F4E196}"/>
              </a:ext>
            </a:extLst>
          </p:cNvPr>
          <p:cNvCxnSpPr>
            <a:cxnSpLocks/>
            <a:stCxn id="3" idx="3"/>
            <a:endCxn id="18" idx="1"/>
          </p:cNvCxnSpPr>
          <p:nvPr/>
        </p:nvCxnSpPr>
        <p:spPr>
          <a:xfrm flipV="1">
            <a:off x="2551615" y="2700933"/>
            <a:ext cx="672658" cy="114974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B867CB1E-61B3-4555-B5C8-C5B5A11D552F}"/>
              </a:ext>
            </a:extLst>
          </p:cNvPr>
          <p:cNvCxnSpPr>
            <a:stCxn id="18" idx="3"/>
            <a:endCxn id="16" idx="1"/>
          </p:cNvCxnSpPr>
          <p:nvPr/>
        </p:nvCxnSpPr>
        <p:spPr>
          <a:xfrm>
            <a:off x="5054598" y="2700933"/>
            <a:ext cx="434035" cy="5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4827C044-ED9E-4110-9FDE-EB179E140C33}"/>
              </a:ext>
            </a:extLst>
          </p:cNvPr>
          <p:cNvCxnSpPr>
            <a:stCxn id="16" idx="3"/>
            <a:endCxn id="19" idx="1"/>
          </p:cNvCxnSpPr>
          <p:nvPr/>
        </p:nvCxnSpPr>
        <p:spPr>
          <a:xfrm flipV="1">
            <a:off x="7853327" y="2694361"/>
            <a:ext cx="397808" cy="7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xmlns="" id="{57218D66-83BC-4837-BC8B-CE428A337BDD}"/>
              </a:ext>
            </a:extLst>
          </p:cNvPr>
          <p:cNvCxnSpPr>
            <a:cxnSpLocks/>
            <a:stCxn id="3" idx="3"/>
            <a:endCxn id="10" idx="1"/>
          </p:cNvCxnSpPr>
          <p:nvPr/>
        </p:nvCxnSpPr>
        <p:spPr>
          <a:xfrm flipV="1">
            <a:off x="2551615" y="3842916"/>
            <a:ext cx="679799" cy="775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xmlns="" id="{61A4E281-F070-452F-AD8A-46C413912CF0}"/>
              </a:ext>
            </a:extLst>
          </p:cNvPr>
          <p:cNvCxnSpPr>
            <a:cxnSpLocks/>
            <a:stCxn id="3" idx="3"/>
            <a:endCxn id="12" idx="1"/>
          </p:cNvCxnSpPr>
          <p:nvPr/>
        </p:nvCxnSpPr>
        <p:spPr>
          <a:xfrm>
            <a:off x="2551615" y="3850675"/>
            <a:ext cx="668732" cy="128314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A2FBFEB9-7D3A-4744-9FCC-4C70FB99138E}"/>
              </a:ext>
            </a:extLst>
          </p:cNvPr>
          <p:cNvCxnSpPr>
            <a:cxnSpLocks/>
            <a:stCxn id="12" idx="3"/>
            <a:endCxn id="20" idx="1"/>
          </p:cNvCxnSpPr>
          <p:nvPr/>
        </p:nvCxnSpPr>
        <p:spPr>
          <a:xfrm>
            <a:off x="6148255" y="5133817"/>
            <a:ext cx="549111" cy="4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53DCFDC7-F95D-4AE0-8FD1-44BBA36108F3}"/>
              </a:ext>
            </a:extLst>
          </p:cNvPr>
          <p:cNvSpPr txBox="1"/>
          <p:nvPr/>
        </p:nvSpPr>
        <p:spPr>
          <a:xfrm>
            <a:off x="8052053" y="3429024"/>
            <a:ext cx="2364694" cy="830997"/>
          </a:xfrm>
          <a:prstGeom prst="rect">
            <a:avLst/>
          </a:prstGeom>
          <a:noFill/>
          <a:ln w="127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Operations (Goal) Metrics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5" name="Straight Arrow Connector 34">
            <a:extLst>
              <a:ext uri="{FF2B5EF4-FFF2-40B4-BE49-F238E27FC236}">
                <a16:creationId xmlns:a16="http://schemas.microsoft.com/office/drawing/2014/main" xmlns="" id="{D475DA22-9496-4652-ABAA-8D83BC21C615}"/>
              </a:ext>
            </a:extLst>
          </p:cNvPr>
          <p:cNvCxnSpPr>
            <a:cxnSpLocks/>
            <a:stCxn id="10" idx="3"/>
            <a:endCxn id="34" idx="1"/>
          </p:cNvCxnSpPr>
          <p:nvPr/>
        </p:nvCxnSpPr>
        <p:spPr>
          <a:xfrm>
            <a:off x="7584426" y="3842916"/>
            <a:ext cx="467627" cy="16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xmlns="" id="{4A056D99-D1B4-4948-AA59-898C89304A99}"/>
              </a:ext>
            </a:extLst>
          </p:cNvPr>
          <p:cNvCxnSpPr>
            <a:cxnSpLocks/>
            <a:stCxn id="3" idx="3"/>
            <a:endCxn id="24" idx="1"/>
          </p:cNvCxnSpPr>
          <p:nvPr/>
        </p:nvCxnSpPr>
        <p:spPr>
          <a:xfrm>
            <a:off x="2551615" y="3850675"/>
            <a:ext cx="673422" cy="231170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C7E21352-5F3F-4932-9609-6DDB88609610}"/>
              </a:ext>
            </a:extLst>
          </p:cNvPr>
          <p:cNvSpPr txBox="1"/>
          <p:nvPr/>
        </p:nvSpPr>
        <p:spPr>
          <a:xfrm>
            <a:off x="3225037" y="5931550"/>
            <a:ext cx="4353012" cy="461665"/>
          </a:xfrm>
          <a:prstGeom prst="rect">
            <a:avLst/>
          </a:prstGeom>
          <a:noFill/>
          <a:ln w="1270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Results Metrics</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794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C9F9155D-8C8E-4D31-BF80-64498CAEB8E2}"/>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300" kern="1200">
                <a:solidFill>
                  <a:srgbClr val="FFFFFF"/>
                </a:solidFill>
                <a:latin typeface="+mj-lt"/>
                <a:ea typeface="+mj-ea"/>
                <a:cs typeface="+mj-cs"/>
              </a:rPr>
              <a:t>Who is responsible for collecting metrics in your County?</a:t>
            </a:r>
          </a:p>
        </p:txBody>
      </p:sp>
      <p:pic>
        <p:nvPicPr>
          <p:cNvPr id="5" name="Picture 4">
            <a:extLst>
              <a:ext uri="{FF2B5EF4-FFF2-40B4-BE49-F238E27FC236}">
                <a16:creationId xmlns:a16="http://schemas.microsoft.com/office/drawing/2014/main" xmlns="" id="{211ABEF3-527D-47E4-A161-5E1B2899BB3D}"/>
              </a:ext>
            </a:extLst>
          </p:cNvPr>
          <p:cNvPicPr>
            <a:picLocks noChangeAspect="1"/>
          </p:cNvPicPr>
          <p:nvPr/>
        </p:nvPicPr>
        <p:blipFill>
          <a:blip r:embed="rId2"/>
          <a:stretch>
            <a:fillRect/>
          </a:stretch>
        </p:blipFill>
        <p:spPr>
          <a:xfrm>
            <a:off x="5892854" y="643466"/>
            <a:ext cx="4549623" cy="5568739"/>
          </a:xfrm>
          <a:prstGeom prst="rect">
            <a:avLst/>
          </a:prstGeom>
        </p:spPr>
      </p:pic>
    </p:spTree>
    <p:extLst>
      <p:ext uri="{BB962C8B-B14F-4D97-AF65-F5344CB8AC3E}">
        <p14:creationId xmlns:p14="http://schemas.microsoft.com/office/powerpoint/2010/main" val="3426156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Understand Expenditure Categories</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511C4FA3-5E48-4C60-B918-1D07DC60E3E9}"/>
              </a:ext>
            </a:extLst>
          </p:cNvPr>
          <p:cNvSpPr txBox="1"/>
          <p:nvPr/>
        </p:nvSpPr>
        <p:spPr>
          <a:xfrm>
            <a:off x="1064623" y="1828020"/>
            <a:ext cx="8140947" cy="1323439"/>
          </a:xfrm>
          <a:prstGeom prst="rect">
            <a:avLst/>
          </a:prstGeom>
          <a:noFill/>
        </p:spPr>
        <p:txBody>
          <a:bodyPr wrap="none" rtlCol="0">
            <a:spAutoFit/>
          </a:bodyPr>
          <a:lstStyle/>
          <a:p>
            <a:pPr marL="285750" indent="-285750">
              <a:buFont typeface="Arial" panose="020B0604020202020204" pitchFamily="34" charset="0"/>
              <a:buChar char="•"/>
            </a:pPr>
            <a:r>
              <a:rPr lang="en-US" sz="2000" dirty="0"/>
              <a:t>Categorizes projects based on the goal</a:t>
            </a:r>
          </a:p>
          <a:p>
            <a:pPr marL="285750" indent="-285750">
              <a:buFont typeface="Arial" panose="020B0604020202020204" pitchFamily="34" charset="0"/>
              <a:buChar char="•"/>
            </a:pPr>
            <a:r>
              <a:rPr lang="en-US" sz="2000" dirty="0"/>
              <a:t>Categories may have more than one project</a:t>
            </a:r>
          </a:p>
          <a:p>
            <a:pPr marL="285750" indent="-285750">
              <a:buFont typeface="Arial" panose="020B0604020202020204" pitchFamily="34" charset="0"/>
              <a:buChar char="•"/>
            </a:pPr>
            <a:r>
              <a:rPr lang="en-US" sz="2000" dirty="0"/>
              <a:t>Each project must be listed under a single category</a:t>
            </a:r>
          </a:p>
          <a:p>
            <a:pPr marL="285750" indent="-285750">
              <a:buFont typeface="Arial" panose="020B0604020202020204" pitchFamily="34" charset="0"/>
              <a:buChar char="•"/>
            </a:pPr>
            <a:r>
              <a:rPr lang="en-US" sz="2000" dirty="0"/>
              <a:t>Bellwether will assist in assigning your project to an Expenditure Category</a:t>
            </a:r>
          </a:p>
        </p:txBody>
      </p:sp>
      <p:sp>
        <p:nvSpPr>
          <p:cNvPr id="3" name="TextBox 2">
            <a:extLst>
              <a:ext uri="{FF2B5EF4-FFF2-40B4-BE49-F238E27FC236}">
                <a16:creationId xmlns:a16="http://schemas.microsoft.com/office/drawing/2014/main" xmlns="" id="{DA72002E-0DAD-48C8-B8CF-C3284040141A}"/>
              </a:ext>
            </a:extLst>
          </p:cNvPr>
          <p:cNvSpPr txBox="1"/>
          <p:nvPr/>
        </p:nvSpPr>
        <p:spPr>
          <a:xfrm>
            <a:off x="1953359" y="3184990"/>
            <a:ext cx="8581836" cy="3476465"/>
          </a:xfrm>
          <a:prstGeom prst="rect">
            <a:avLst/>
          </a:prstGeom>
          <a:noFill/>
        </p:spPr>
        <p:txBody>
          <a:bodyPr wrap="none" rtlCol="0">
            <a:spAutoFit/>
          </a:bodyPr>
          <a:lstStyle/>
          <a:p>
            <a:pPr>
              <a:lnSpc>
                <a:spcPts val="3800"/>
              </a:lnSpc>
            </a:pPr>
            <a:r>
              <a:rPr lang="en-US" sz="2800" dirty="0"/>
              <a:t>1.0 Public Health</a:t>
            </a:r>
          </a:p>
          <a:p>
            <a:pPr>
              <a:lnSpc>
                <a:spcPts val="3800"/>
              </a:lnSpc>
            </a:pPr>
            <a:r>
              <a:rPr lang="en-US" sz="2800" dirty="0"/>
              <a:t>2.0 Negative Economic Impact</a:t>
            </a:r>
          </a:p>
          <a:p>
            <a:pPr>
              <a:lnSpc>
                <a:spcPts val="3800"/>
              </a:lnSpc>
            </a:pPr>
            <a:r>
              <a:rPr lang="en-US" sz="2800" dirty="0"/>
              <a:t>3.0 Services to Disproportionately Impacted Communities</a:t>
            </a:r>
          </a:p>
          <a:p>
            <a:pPr>
              <a:lnSpc>
                <a:spcPts val="3800"/>
              </a:lnSpc>
            </a:pPr>
            <a:r>
              <a:rPr lang="en-US" sz="2800" dirty="0"/>
              <a:t>4.0 Premium Pay</a:t>
            </a:r>
          </a:p>
          <a:p>
            <a:pPr>
              <a:lnSpc>
                <a:spcPts val="3800"/>
              </a:lnSpc>
            </a:pPr>
            <a:r>
              <a:rPr lang="en-US" sz="2800" dirty="0"/>
              <a:t>5.0 Infrastructure</a:t>
            </a:r>
          </a:p>
          <a:p>
            <a:pPr>
              <a:lnSpc>
                <a:spcPts val="3800"/>
              </a:lnSpc>
            </a:pPr>
            <a:r>
              <a:rPr lang="en-US" sz="2800" dirty="0"/>
              <a:t>6.0 Revenue Replacement</a:t>
            </a:r>
          </a:p>
          <a:p>
            <a:pPr>
              <a:lnSpc>
                <a:spcPts val="3800"/>
              </a:lnSpc>
            </a:pPr>
            <a:r>
              <a:rPr lang="en-US" sz="2800" dirty="0"/>
              <a:t>7.0 Administrative </a:t>
            </a:r>
          </a:p>
        </p:txBody>
      </p:sp>
      <p:pic>
        <p:nvPicPr>
          <p:cNvPr id="8" name="Picture 7">
            <a:extLst>
              <a:ext uri="{FF2B5EF4-FFF2-40B4-BE49-F238E27FC236}">
                <a16:creationId xmlns:a16="http://schemas.microsoft.com/office/drawing/2014/main" xmlns="" id="{11EEAD22-928C-48CE-927F-AEDBA24C7ABB}"/>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455838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Common County Submissions</a:t>
            </a:r>
          </a:p>
        </p:txBody>
      </p:sp>
      <p:sp>
        <p:nvSpPr>
          <p:cNvPr id="6" name="TextBox 5">
            <a:extLst>
              <a:ext uri="{FF2B5EF4-FFF2-40B4-BE49-F238E27FC236}">
                <a16:creationId xmlns:a16="http://schemas.microsoft.com/office/drawing/2014/main" xmlns="" id="{10153CBD-FBBA-49A4-83C9-0C0ECA208F33}"/>
              </a:ext>
            </a:extLst>
          </p:cNvPr>
          <p:cNvSpPr txBox="1"/>
          <p:nvPr/>
        </p:nvSpPr>
        <p:spPr>
          <a:xfrm>
            <a:off x="223583" y="2145877"/>
            <a:ext cx="11579087" cy="4251960"/>
          </a:xfrm>
          <a:prstGeom prst="rect">
            <a:avLst/>
          </a:prstGeom>
        </p:spPr>
        <p:txBody>
          <a:bodyPr vert="horz" lIns="91440" tIns="45720" rIns="91440" bIns="45720" rtlCol="0">
            <a:noAutofit/>
          </a:bodyPr>
          <a:lstStyle/>
          <a:p>
            <a:pPr marL="685800" marR="0" lvl="2"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1.4 Prevention in Congregate Settings (Nursing Homes, Prisons/Jails, Dense Work Sites, Schools, etc.)</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Changes to public access to reduce crowding</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Remodeling to allow employee distance</a:t>
            </a:r>
          </a:p>
          <a:p>
            <a:pPr marL="1143000" marR="0" lvl="3" indent="0" algn="l" defTabSz="914400" rtl="0" eaLnBrk="1" fontAlgn="auto" latinLnBrk="0" hangingPunct="1">
              <a:lnSpc>
                <a:spcPct val="9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2"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1.7 Capital Investments / Physical Plant Changes to Public Facilities that respond to the COVID-19</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HVAC Upgrades</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Remodel / Expand / Acquire improved Public Health Facilities</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Remodel jail processing station for segregating new inmates during screening</a:t>
            </a:r>
          </a:p>
          <a:p>
            <a:pPr marL="1143000" marR="0" lvl="3" indent="0" algn="l" defTabSz="914400" rtl="0" eaLnBrk="1" fontAlgn="auto" latinLnBrk="0" hangingPunct="1">
              <a:lnSpc>
                <a:spcPct val="9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2"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1.8 Other COVID-19 Public Health Expenses (Communications, Enforcement, Isolation/Quarantine)</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Technology</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Signage</a:t>
            </a:r>
          </a:p>
          <a:p>
            <a:pPr marL="1143000" marR="0" lvl="3"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2"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CF3042DF-740D-485A-B574-BD5BBC9DB0FB}"/>
              </a:ext>
            </a:extLst>
          </p:cNvPr>
          <p:cNvPicPr/>
          <p:nvPr/>
        </p:nvPicPr>
        <p:blipFill>
          <a:blip r:embed="rId2" cstate="print"/>
          <a:stretch>
            <a:fillRect/>
          </a:stretch>
        </p:blipFill>
        <p:spPr>
          <a:xfrm>
            <a:off x="10241280" y="6238279"/>
            <a:ext cx="1765922" cy="423176"/>
          </a:xfrm>
          <a:prstGeom prst="rect">
            <a:avLst/>
          </a:prstGeom>
        </p:spPr>
      </p:pic>
      <p:sp>
        <p:nvSpPr>
          <p:cNvPr id="2" name="TextBox 1">
            <a:extLst>
              <a:ext uri="{FF2B5EF4-FFF2-40B4-BE49-F238E27FC236}">
                <a16:creationId xmlns:a16="http://schemas.microsoft.com/office/drawing/2014/main" xmlns="" id="{1467F559-B769-4C52-9130-C399D7BA6782}"/>
              </a:ext>
            </a:extLst>
          </p:cNvPr>
          <p:cNvSpPr txBox="1"/>
          <p:nvPr/>
        </p:nvSpPr>
        <p:spPr>
          <a:xfrm>
            <a:off x="2024210" y="6227808"/>
            <a:ext cx="73810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US TREASURY REFERENCES EMPHASIZE PROPORTIONATE RESPONSE</a:t>
            </a:r>
          </a:p>
        </p:txBody>
      </p:sp>
    </p:spTree>
    <p:extLst>
      <p:ext uri="{BB962C8B-B14F-4D97-AF65-F5344CB8AC3E}">
        <p14:creationId xmlns:p14="http://schemas.microsoft.com/office/powerpoint/2010/main" val="1971852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Common County Submissions</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10153CBD-FBBA-49A4-83C9-0C0ECA208F33}"/>
              </a:ext>
            </a:extLst>
          </p:cNvPr>
          <p:cNvSpPr txBox="1"/>
          <p:nvPr/>
        </p:nvSpPr>
        <p:spPr>
          <a:xfrm>
            <a:off x="223583" y="2145877"/>
            <a:ext cx="11579087" cy="4251960"/>
          </a:xfrm>
          <a:prstGeom prst="rect">
            <a:avLst/>
          </a:prstGeom>
        </p:spPr>
        <p:txBody>
          <a:bodyPr vert="horz" lIns="91440" tIns="45720" rIns="91440" bIns="45720" rtlCol="0">
            <a:noAutofit/>
          </a:bodyPr>
          <a:lstStyle/>
          <a:p>
            <a:pPr marL="685800" marR="0" lvl="2"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1.4 Prevention in Congregate Settings (Nursing Homes, Prisons/Jails, Dense Work Sites, Schools, etc.)</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Changes to public access to reduce crowding</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Remodeling to allow employee distance</a:t>
            </a:r>
          </a:p>
          <a:p>
            <a:pPr marL="1143000" marR="0" lvl="3" indent="0" algn="l" defTabSz="914400" rtl="0" eaLnBrk="1" fontAlgn="auto" latinLnBrk="0" hangingPunct="1">
              <a:lnSpc>
                <a:spcPct val="9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2"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1.7 Capital Investments / Physical Plant Changes to Public Facilities that respond to the COVID-19</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HVAC Upgrades</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Remodel / Expand / Acquire improved Public Health Facilities</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Remodel jail processing station for segregating new inmates during screening</a:t>
            </a:r>
          </a:p>
          <a:p>
            <a:pPr marL="1143000" marR="0" lvl="3" indent="0" algn="l" defTabSz="914400" rtl="0" eaLnBrk="1" fontAlgn="auto" latinLnBrk="0" hangingPunct="1">
              <a:lnSpc>
                <a:spcPct val="9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2"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1.8 Other COVID-19 Public Health Expenses (Communications, Enforcement, Isolation/Quarantine)</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Technology</a:t>
            </a:r>
          </a:p>
          <a:p>
            <a:pPr marL="1428750" marR="0" lvl="3"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Signage</a:t>
            </a:r>
          </a:p>
          <a:p>
            <a:pPr marL="1143000" marR="0" lvl="3"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2"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CF3042DF-740D-485A-B574-BD5BBC9DB0FB}"/>
              </a:ext>
            </a:extLst>
          </p:cNvPr>
          <p:cNvPicPr/>
          <p:nvPr/>
        </p:nvPicPr>
        <p:blipFill>
          <a:blip r:embed="rId2" cstate="print"/>
          <a:stretch>
            <a:fillRect/>
          </a:stretch>
        </p:blipFill>
        <p:spPr>
          <a:xfrm>
            <a:off x="10241280" y="6238279"/>
            <a:ext cx="1765922" cy="423176"/>
          </a:xfrm>
          <a:prstGeom prst="rect">
            <a:avLst/>
          </a:prstGeom>
        </p:spPr>
      </p:pic>
      <p:sp>
        <p:nvSpPr>
          <p:cNvPr id="2" name="TextBox 1">
            <a:extLst>
              <a:ext uri="{FF2B5EF4-FFF2-40B4-BE49-F238E27FC236}">
                <a16:creationId xmlns:a16="http://schemas.microsoft.com/office/drawing/2014/main" xmlns="" id="{1467F559-B769-4C52-9130-C399D7BA6782}"/>
              </a:ext>
            </a:extLst>
          </p:cNvPr>
          <p:cNvSpPr txBox="1"/>
          <p:nvPr/>
        </p:nvSpPr>
        <p:spPr>
          <a:xfrm>
            <a:off x="2024210" y="6227808"/>
            <a:ext cx="73810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US TREASURY REFERENCES EMPHASIZE PROPORTIONATE RESPONSE</a:t>
            </a:r>
          </a:p>
        </p:txBody>
      </p:sp>
    </p:spTree>
    <p:extLst>
      <p:ext uri="{BB962C8B-B14F-4D97-AF65-F5344CB8AC3E}">
        <p14:creationId xmlns:p14="http://schemas.microsoft.com/office/powerpoint/2010/main" val="3527058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Common County Submissions</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3CEC2CB7-38D7-48A8-88C0-82326AD759C3}"/>
              </a:ext>
            </a:extLst>
          </p:cNvPr>
          <p:cNvSpPr txBox="1"/>
          <p:nvPr/>
        </p:nvSpPr>
        <p:spPr>
          <a:xfrm>
            <a:off x="838200" y="2237044"/>
            <a:ext cx="9797143" cy="4361194"/>
          </a:xfrm>
          <a:prstGeom prst="rect">
            <a:avLst/>
          </a:prstGeom>
          <a:noFill/>
        </p:spPr>
        <p:txBody>
          <a:bodyPr wrap="square">
            <a:spAutoFit/>
          </a:bodyPr>
          <a:lstStyle/>
          <a:p>
            <a:pPr marL="228600" marR="0" lvl="1"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1.9  Payroll Costs for Public Health, Safety, and Other Public Sector Staff Responding to COVID-19</a:t>
            </a:r>
          </a:p>
          <a:p>
            <a:pPr marL="971550" marR="0" lvl="2"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Attestation of “primary” duty of COVID Mitigation</a:t>
            </a:r>
          </a:p>
          <a:p>
            <a:pPr marL="971550" marR="0" lvl="2"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Dollar Amount “up to $XX” or Time Frame “12 months”</a:t>
            </a:r>
          </a:p>
          <a:p>
            <a:pPr marL="685800" marR="0" lvl="2" indent="0" algn="l" defTabSz="914400" rtl="0" eaLnBrk="1" fontAlgn="auto" latinLnBrk="0" hangingPunct="1">
              <a:lnSpc>
                <a:spcPct val="9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1"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1.10 Mental Health Services</a:t>
            </a:r>
          </a:p>
          <a:p>
            <a:pPr marL="971550" marR="0" lvl="2"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Contracting for additional mental health counselors at schools</a:t>
            </a:r>
          </a:p>
          <a:p>
            <a:pPr marL="971550" marR="0" lvl="2"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Promoting access to care through transportation</a:t>
            </a:r>
          </a:p>
          <a:p>
            <a:pPr marL="228600" marR="0" lvl="1" indent="0" algn="l" defTabSz="914400" rtl="0" eaLnBrk="1" fontAlgn="auto" latinLnBrk="0" hangingPunct="1">
              <a:lnSpc>
                <a:spcPct val="9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1"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1.11 Substance Use Services</a:t>
            </a:r>
          </a:p>
          <a:p>
            <a:pPr marL="971550" marR="0" lvl="2"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Contracting with non-profit providers for Domestic / Drug / Alcohol Crisis Managers</a:t>
            </a:r>
          </a:p>
          <a:p>
            <a:pPr marL="971550" marR="0" lvl="2"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Promoting access to care through transportation</a:t>
            </a:r>
          </a:p>
          <a:p>
            <a:pPr marL="971550" marR="0" lvl="2"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Recovery obstacle funding programs</a:t>
            </a:r>
          </a:p>
          <a:p>
            <a:pPr marL="685800" marR="0" lvl="2" indent="0" algn="l" defTabSz="914400" rtl="0" eaLnBrk="1" fontAlgn="auto" latinLnBrk="0" hangingPunct="1">
              <a:lnSpc>
                <a:spcPct val="9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1"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1.12 Other Public Health Services</a:t>
            </a:r>
          </a:p>
        </p:txBody>
      </p:sp>
      <p:pic>
        <p:nvPicPr>
          <p:cNvPr id="6" name="Picture 5">
            <a:extLst>
              <a:ext uri="{FF2B5EF4-FFF2-40B4-BE49-F238E27FC236}">
                <a16:creationId xmlns:a16="http://schemas.microsoft.com/office/drawing/2014/main" xmlns="" id="{8F327202-3BA8-4C07-A329-38630AD85691}"/>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2117363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Common County Submissions</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DC9478E3-81EB-40B9-A428-9B899B1CAAAE}"/>
              </a:ext>
            </a:extLst>
          </p:cNvPr>
          <p:cNvSpPr txBox="1"/>
          <p:nvPr/>
        </p:nvSpPr>
        <p:spPr>
          <a:xfrm>
            <a:off x="563009" y="1974437"/>
            <a:ext cx="10853928" cy="4308872"/>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2.4	Household Assistance: Internet Access Programs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Library / Community Center equipment grants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2.7	Job Training Assistance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Job Training Programs for ex-employees of impacted industries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Job Training Programs for QCT / low income impacted communities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2.9	Small Business Economic Assistance (General)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2.11	Aid to Tourism, Travel, or Hospitality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Grants for remodeling requirements for COVID mitigation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Grants for advertising re-opening</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Grants for events that had prior demonstrated financial impact to local Tourism, Travel and Hospitality</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2.10	Aid to Nonprofit Organizations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Grants for services provided to impacted communities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Grants for remodeling community centers that serve impacted communities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731D72C3-2828-44CC-BE1D-8D931C95AFAA}"/>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85926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Common County Submissions</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32E40054-4B5D-4D1F-9898-B25673072DD0}"/>
              </a:ext>
            </a:extLst>
          </p:cNvPr>
          <p:cNvSpPr txBox="1"/>
          <p:nvPr/>
        </p:nvSpPr>
        <p:spPr>
          <a:xfrm>
            <a:off x="669036" y="1871200"/>
            <a:ext cx="11260182" cy="458587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3.4 Education Assistance: Social, Emotional, and Mental Health Services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Contracting for additional mental health counselors at schools</a:t>
            </a:r>
          </a:p>
          <a:p>
            <a:pPr marL="457200" marR="0" lvl="2"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3.5 Education Assistance: Other</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Facility changes to enable outside class and/or student distancing</a:t>
            </a:r>
          </a:p>
          <a:p>
            <a:pPr marL="457200" marR="0" lvl="2"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3.6 Healthy Childhood Environments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 / After School programs focused on impacted communities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Park program subsidies focused on impacted communities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Athletic facilities improvements for children’s programs</a:t>
            </a:r>
          </a:p>
          <a:p>
            <a:pPr marL="457200" marR="0" lvl="2"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3.14 Social Determinants of Health: Community Health Workers or Benefits Navigators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Increased capacity for Crisis Managers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Relocating core health department functions nearer impacted communities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3.16 Social Determinants of Health: Community Violence Interventions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Funding for special Public Safety initiatives addressing violent crime</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Increased capacity for domestic violence resources</a:t>
            </a:r>
          </a:p>
        </p:txBody>
      </p:sp>
      <p:pic>
        <p:nvPicPr>
          <p:cNvPr id="6" name="Picture 5">
            <a:extLst>
              <a:ext uri="{FF2B5EF4-FFF2-40B4-BE49-F238E27FC236}">
                <a16:creationId xmlns:a16="http://schemas.microsoft.com/office/drawing/2014/main" xmlns="" id="{A271DEA0-F9C2-45A0-80FA-891B497C0236}"/>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4047112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Common County Submissions</a:t>
            </a:r>
          </a:p>
        </p:txBody>
      </p:sp>
      <p:sp>
        <p:nvSpPr>
          <p:cNvPr id="1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EC93D419-81F6-4CF5-A1F7-F4BDE2701547}"/>
              </a:ext>
            </a:extLst>
          </p:cNvPr>
          <p:cNvSpPr txBox="1"/>
          <p:nvPr/>
        </p:nvSpPr>
        <p:spPr>
          <a:xfrm>
            <a:off x="1011022" y="2047104"/>
            <a:ext cx="1051194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4.0  Premium Pay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“Fiscal Recovery Funds payments may be used by recipients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provide premium pay to eligible workers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performing essential work during the COVID–19 public health emergency or to provide grants to third-party employers with eligible workers performing essential work.   These are workers who have been and continue to be relied on to maintain continuity of operations of essential critical infrastructure sectors, including those who are critical to protecting the health and wellbeing of their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ARPA recognizes this  by  defining  premium pay to mean an amount up to $13 per hour in addition to wages or remuneration the worker otherwise receives and in an aggregate amount not to exceed $25,000 per eligible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ensure the provision is implemented in a manner that compensates these workers, the interim final rule provides that any premium pay or grants provided using the Fiscal Recovery Funds should  prioritize  compensation of those lower income eligible workers that perform essential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57D1FC03-8B1C-4E31-A366-1390E0BF6B57}"/>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2996023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Common County Submissions</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F734ACF6-F91A-43AD-A756-9DA2F23E6D1F}"/>
              </a:ext>
            </a:extLst>
          </p:cNvPr>
          <p:cNvSpPr txBox="1"/>
          <p:nvPr/>
        </p:nvSpPr>
        <p:spPr>
          <a:xfrm>
            <a:off x="899051" y="2055813"/>
            <a:ext cx="10390850" cy="3970318"/>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5.1 Clean Water: Centralized Wastewater Treatment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5.2 Clean Water: Centralized Wastewater Collection and Conveyance</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5.3 Clean Water: Decentralized Wastewater</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Multiple projects of various scope</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5.10	 Drinking water: Treatment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5.11	 Drinking water: Transmission &amp; Distribution</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5.14	 Drinking water: Storage</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5.15	 Drinking water: Other water infrastructure</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Multiple projects of various scope</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5.16	 Broadband: “Last Mile” projects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5.17	 Broadband: Other projects</a:t>
            </a:r>
          </a:p>
        </p:txBody>
      </p:sp>
      <p:pic>
        <p:nvPicPr>
          <p:cNvPr id="6" name="Picture 5">
            <a:extLst>
              <a:ext uri="{FF2B5EF4-FFF2-40B4-BE49-F238E27FC236}">
                <a16:creationId xmlns:a16="http://schemas.microsoft.com/office/drawing/2014/main" xmlns="" id="{6F12BA8C-D012-4F4F-B7BA-55707096079C}"/>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168988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7403442-FD3D-4439-8216-C73FF3635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1349" y="54751"/>
            <a:ext cx="10705486" cy="6576554"/>
          </a:xfrm>
          <a:prstGeom prst="rect">
            <a:avLst/>
          </a:prstGeom>
          <a:noFill/>
          <a:ln>
            <a:noFill/>
          </a:ln>
        </p:spPr>
      </p:pic>
      <p:pic>
        <p:nvPicPr>
          <p:cNvPr id="8" name="Picture 7">
            <a:extLst>
              <a:ext uri="{FF2B5EF4-FFF2-40B4-BE49-F238E27FC236}">
                <a16:creationId xmlns:a16="http://schemas.microsoft.com/office/drawing/2014/main" xmlns="" id="{735E300C-3F3F-4E7B-8B23-FFAB85ACA0B6}"/>
              </a:ext>
            </a:extLst>
          </p:cNvPr>
          <p:cNvPicPr/>
          <p:nvPr/>
        </p:nvPicPr>
        <p:blipFill>
          <a:blip r:embed="rId3" cstate="print"/>
          <a:stretch>
            <a:fillRect/>
          </a:stretch>
        </p:blipFill>
        <p:spPr>
          <a:xfrm>
            <a:off x="148045" y="6208129"/>
            <a:ext cx="1765922" cy="423176"/>
          </a:xfrm>
          <a:prstGeom prst="rect">
            <a:avLst/>
          </a:prstGeom>
        </p:spPr>
      </p:pic>
    </p:spTree>
    <p:extLst>
      <p:ext uri="{BB962C8B-B14F-4D97-AF65-F5344CB8AC3E}">
        <p14:creationId xmlns:p14="http://schemas.microsoft.com/office/powerpoint/2010/main" val="3359921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Common County Submissions</a:t>
            </a:r>
          </a:p>
        </p:txBody>
      </p:sp>
      <p:sp>
        <p:nvSpPr>
          <p:cNvPr id="12"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0B194FD6-93A5-440A-BB09-6CE6F9F5CFD8}"/>
              </a:ext>
            </a:extLst>
          </p:cNvPr>
          <p:cNvSpPr txBox="1"/>
          <p:nvPr/>
        </p:nvSpPr>
        <p:spPr>
          <a:xfrm>
            <a:off x="933994" y="1942602"/>
            <a:ext cx="8110164"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6.0 Revenue Replacement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Based on one of two formulas provided by the US Treasury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Includes all revenue, from all sources, from all department, less federal grant, CARES, CURES or FEMA payments.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(not complete description)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Once identified funds may be moved from ARPA and have fewer restrictions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Used for general government operations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May not be used for reserve or service debt prior to March 3, 3021</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must still be reported quarterly / annually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46D0BC16-75E6-4799-823D-3581DB957D4A}"/>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1057059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A6E2D2B9-65D9-40A0-A28C-E203E4C3425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Common County Submissions</a:t>
            </a:r>
          </a:p>
        </p:txBody>
      </p:sp>
      <p:sp>
        <p:nvSpPr>
          <p:cNvPr id="1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2F768211-F654-4721-AD7D-88A056353B6D}"/>
              </a:ext>
            </a:extLst>
          </p:cNvPr>
          <p:cNvSpPr txBox="1"/>
          <p:nvPr/>
        </p:nvSpPr>
        <p:spPr>
          <a:xfrm>
            <a:off x="731519" y="2274838"/>
            <a:ext cx="10406743" cy="3724096"/>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7.1 Administrative Expenses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May be used for internal expenses related to managing the ARPA process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portion of salary of the individuals involved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May be used for external expenses related to managing the ARPA process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Bellwether LLC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May be called out specifically as part of other uses of funds where an administrative fee is paid</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Subject to restrictions stated in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CFR 200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7.2 Evaluation and Data Analysis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Expenses related to preliminary data analysis should be matched to projects with likely execution</a:t>
            </a:r>
          </a:p>
          <a:p>
            <a:pPr marL="457200" marR="0" lvl="2"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7.3 Transfers to Other Units of Government</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Counties may transfer funds to municipalities and townships, however the county retains the reporting and compliance responsibility</a:t>
            </a:r>
          </a:p>
        </p:txBody>
      </p:sp>
      <p:pic>
        <p:nvPicPr>
          <p:cNvPr id="6" name="Picture 5">
            <a:extLst>
              <a:ext uri="{FF2B5EF4-FFF2-40B4-BE49-F238E27FC236}">
                <a16:creationId xmlns:a16="http://schemas.microsoft.com/office/drawing/2014/main" xmlns="" id="{6642297F-3815-4386-A40D-B007DAC7A4FA}"/>
              </a:ext>
            </a:extLst>
          </p:cNvPr>
          <p:cNvPicPr/>
          <p:nvPr/>
        </p:nvPicPr>
        <p:blipFill>
          <a:blip r:embed="rId2" cstate="print"/>
          <a:stretch>
            <a:fillRect/>
          </a:stretch>
        </p:blipFill>
        <p:spPr>
          <a:xfrm>
            <a:off x="10241280" y="6238279"/>
            <a:ext cx="1765922" cy="423176"/>
          </a:xfrm>
          <a:prstGeom prst="rect">
            <a:avLst/>
          </a:prstGeom>
        </p:spPr>
      </p:pic>
    </p:spTree>
    <p:extLst>
      <p:ext uri="{BB962C8B-B14F-4D97-AF65-F5344CB8AC3E}">
        <p14:creationId xmlns:p14="http://schemas.microsoft.com/office/powerpoint/2010/main" val="2041831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463B99A-73EE-4FBB-B7C4-F9F9BCC25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xmlns="" id="{2346F75E-9BD7-4C24-9FCD-39C77E574603}"/>
              </a:ext>
            </a:extLst>
          </p:cNvPr>
          <p:cNvPicPr/>
          <p:nvPr/>
        </p:nvPicPr>
        <p:blipFill>
          <a:blip r:embed="rId2" cstate="print"/>
          <a:stretch>
            <a:fillRect/>
          </a:stretch>
        </p:blipFill>
        <p:spPr>
          <a:xfrm>
            <a:off x="3789293" y="231301"/>
            <a:ext cx="4613413" cy="1289386"/>
          </a:xfrm>
          <a:prstGeom prst="rect">
            <a:avLst/>
          </a:prstGeom>
        </p:spPr>
      </p:pic>
      <p:sp>
        <p:nvSpPr>
          <p:cNvPr id="2" name="TextBox 1">
            <a:extLst>
              <a:ext uri="{FF2B5EF4-FFF2-40B4-BE49-F238E27FC236}">
                <a16:creationId xmlns:a16="http://schemas.microsoft.com/office/drawing/2014/main" xmlns="" id="{47B32768-4506-442A-966D-C9D97E83B356}"/>
              </a:ext>
            </a:extLst>
          </p:cNvPr>
          <p:cNvSpPr txBox="1"/>
          <p:nvPr/>
        </p:nvSpPr>
        <p:spPr>
          <a:xfrm>
            <a:off x="520663" y="4062963"/>
            <a:ext cx="11671337" cy="830997"/>
          </a:xfrm>
          <a:prstGeom prst="rect">
            <a:avLst/>
          </a:prstGeom>
          <a:noFill/>
        </p:spPr>
        <p:txBody>
          <a:bodyPr wrap="none" rtlCol="0">
            <a:spAutoFit/>
          </a:bodyPr>
          <a:lstStyle/>
          <a:p>
            <a:r>
              <a:rPr lang="en-US" sz="2800" b="1" i="1" dirty="0">
                <a:latin typeface="Times New Roman" panose="02020603050405020304" pitchFamily="18" charset="0"/>
                <a:cs typeface="Times New Roman" panose="02020603050405020304" pitchFamily="18" charset="0"/>
              </a:rPr>
              <a:t>“When it’s not clear what we should do, it’s clear we should call Bellwether”  </a:t>
            </a:r>
          </a:p>
          <a:p>
            <a:r>
              <a:rPr lang="en-US" sz="2000" b="1" i="1" dirty="0">
                <a:latin typeface="Times New Roman" panose="02020603050405020304" pitchFamily="18" charset="0"/>
                <a:cs typeface="Times New Roman" panose="02020603050405020304" pitchFamily="18" charset="0"/>
              </a:rPr>
              <a:t>							  </a:t>
            </a:r>
            <a:r>
              <a:rPr lang="en-US" dirty="0"/>
              <a:t> County Chairman 2020</a:t>
            </a:r>
          </a:p>
        </p:txBody>
      </p:sp>
      <p:sp>
        <p:nvSpPr>
          <p:cNvPr id="13" name="TextBox 12">
            <a:extLst>
              <a:ext uri="{FF2B5EF4-FFF2-40B4-BE49-F238E27FC236}">
                <a16:creationId xmlns:a16="http://schemas.microsoft.com/office/drawing/2014/main" xmlns="" id="{38D06FF6-315D-473E-8215-73920431D2B4}"/>
              </a:ext>
            </a:extLst>
          </p:cNvPr>
          <p:cNvSpPr txBox="1"/>
          <p:nvPr/>
        </p:nvSpPr>
        <p:spPr>
          <a:xfrm>
            <a:off x="865320" y="1844548"/>
            <a:ext cx="10458312" cy="769441"/>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“Our financial picture has challenges, but we have a plan.  Thanks Bellwether”  </a:t>
            </a:r>
          </a:p>
          <a:p>
            <a:r>
              <a:rPr lang="en-US" sz="2000" b="1" i="1" dirty="0">
                <a:latin typeface="Times New Roman" panose="02020603050405020304" pitchFamily="18" charset="0"/>
                <a:cs typeface="Times New Roman" panose="02020603050405020304" pitchFamily="18" charset="0"/>
              </a:rPr>
              <a:t>							</a:t>
            </a:r>
            <a:r>
              <a:rPr lang="en-US" dirty="0"/>
              <a:t>County Board Member 2019</a:t>
            </a:r>
          </a:p>
        </p:txBody>
      </p:sp>
      <p:sp>
        <p:nvSpPr>
          <p:cNvPr id="14" name="TextBox 13">
            <a:extLst>
              <a:ext uri="{FF2B5EF4-FFF2-40B4-BE49-F238E27FC236}">
                <a16:creationId xmlns:a16="http://schemas.microsoft.com/office/drawing/2014/main" xmlns="" id="{A8BF482A-B83E-470B-BBD5-19628513E2BA}"/>
              </a:ext>
            </a:extLst>
          </p:cNvPr>
          <p:cNvSpPr txBox="1"/>
          <p:nvPr/>
        </p:nvSpPr>
        <p:spPr>
          <a:xfrm>
            <a:off x="2361146" y="2953755"/>
            <a:ext cx="7466659" cy="769441"/>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“Part Time Elected Officials Need Full Time Experts”</a:t>
            </a:r>
          </a:p>
          <a:p>
            <a:r>
              <a:rPr lang="en-US" sz="2000" b="1" i="1" dirty="0">
                <a:latin typeface="Times New Roman" panose="02020603050405020304" pitchFamily="18" charset="0"/>
                <a:cs typeface="Times New Roman" panose="02020603050405020304" pitchFamily="18" charset="0"/>
              </a:rPr>
              <a:t>					</a:t>
            </a:r>
            <a:r>
              <a:rPr lang="en-US" dirty="0"/>
              <a:t>County Board Member 2020</a:t>
            </a:r>
          </a:p>
        </p:txBody>
      </p:sp>
    </p:spTree>
    <p:extLst>
      <p:ext uri="{BB962C8B-B14F-4D97-AF65-F5344CB8AC3E}">
        <p14:creationId xmlns:p14="http://schemas.microsoft.com/office/powerpoint/2010/main" val="383223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6856C9B-3879-4027-8468-B43155D8BCA2}"/>
              </a:ext>
            </a:extLst>
          </p:cNvPr>
          <p:cNvSpPr txBox="1"/>
          <p:nvPr/>
        </p:nvSpPr>
        <p:spPr>
          <a:xfrm>
            <a:off x="942430" y="536298"/>
            <a:ext cx="10017999" cy="1477328"/>
          </a:xfrm>
          <a:prstGeom prst="rect">
            <a:avLst/>
          </a:prstGeom>
          <a:noFill/>
        </p:spPr>
        <p:txBody>
          <a:bodyPr wrap="none" rtlCol="0">
            <a:spAutoFit/>
          </a:bodyPr>
          <a:lstStyle/>
          <a:p>
            <a:r>
              <a:rPr lang="en-US" sz="9000" dirty="0"/>
              <a:t>This is Not Like Cures</a:t>
            </a:r>
          </a:p>
        </p:txBody>
      </p:sp>
      <p:pic>
        <p:nvPicPr>
          <p:cNvPr id="6" name="Picture 5">
            <a:extLst>
              <a:ext uri="{FF2B5EF4-FFF2-40B4-BE49-F238E27FC236}">
                <a16:creationId xmlns:a16="http://schemas.microsoft.com/office/drawing/2014/main" xmlns="" id="{2DFB4AB0-7AFE-498F-9EEF-951581A90267}"/>
              </a:ext>
            </a:extLst>
          </p:cNvPr>
          <p:cNvPicPr/>
          <p:nvPr/>
        </p:nvPicPr>
        <p:blipFill>
          <a:blip r:embed="rId2" cstate="print"/>
          <a:stretch>
            <a:fillRect/>
          </a:stretch>
        </p:blipFill>
        <p:spPr>
          <a:xfrm>
            <a:off x="10241280" y="6238279"/>
            <a:ext cx="1765922" cy="423176"/>
          </a:xfrm>
          <a:prstGeom prst="rect">
            <a:avLst/>
          </a:prstGeom>
        </p:spPr>
      </p:pic>
      <p:pic>
        <p:nvPicPr>
          <p:cNvPr id="4098" name="Picture 2" descr="Mother May I? | Childhood games, Kids entertainment, Childhood memories">
            <a:extLst>
              <a:ext uri="{FF2B5EF4-FFF2-40B4-BE49-F238E27FC236}">
                <a16:creationId xmlns:a16="http://schemas.microsoft.com/office/drawing/2014/main" xmlns="" id="{60B9A89C-DB65-48A8-A099-A10DDBC1C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30" y="3053578"/>
            <a:ext cx="4291392" cy="30898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1F40280A-E72D-4C90-B920-D83B3A63C794}"/>
              </a:ext>
            </a:extLst>
          </p:cNvPr>
          <p:cNvSpPr txBox="1"/>
          <p:nvPr/>
        </p:nvSpPr>
        <p:spPr>
          <a:xfrm>
            <a:off x="1679429" y="2371181"/>
            <a:ext cx="8678594"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3600" dirty="0"/>
              <a:t>CURES 2020					ARPA 2021</a:t>
            </a:r>
          </a:p>
        </p:txBody>
      </p:sp>
      <p:pic>
        <p:nvPicPr>
          <p:cNvPr id="4100" name="Picture 4" descr="Squid Game: An Interview With the Giant Robot Doll">
            <a:extLst>
              <a:ext uri="{FF2B5EF4-FFF2-40B4-BE49-F238E27FC236}">
                <a16:creationId xmlns:a16="http://schemas.microsoft.com/office/drawing/2014/main" xmlns="" id="{C98A0B77-69F0-4803-A8FE-5E8F211E7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276" y="3125105"/>
            <a:ext cx="4416965" cy="2946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C59AB4C8-9178-4F7A-8404-6890510B59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ketch line">
            <a:extLst>
              <a:ext uri="{FF2B5EF4-FFF2-40B4-BE49-F238E27FC236}">
                <a16:creationId xmlns:a16="http://schemas.microsoft.com/office/drawing/2014/main" xmlns="" id="{4CFDFB37-4BC7-42C6-915D-A6609139B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B6856C9B-3879-4027-8468-B43155D8BCA2}"/>
              </a:ext>
            </a:extLst>
          </p:cNvPr>
          <p:cNvSpPr txBox="1"/>
          <p:nvPr/>
        </p:nvSpPr>
        <p:spPr>
          <a:xfrm>
            <a:off x="1733005" y="530901"/>
            <a:ext cx="9350060" cy="1477328"/>
          </a:xfrm>
          <a:prstGeom prst="rect">
            <a:avLst/>
          </a:prstGeom>
          <a:noFill/>
        </p:spPr>
        <p:txBody>
          <a:bodyPr wrap="none" rtlCol="0">
            <a:spAutoFit/>
          </a:bodyPr>
          <a:lstStyle/>
          <a:p>
            <a:r>
              <a:rPr lang="en-US" sz="9000" dirty="0"/>
              <a:t>Two Considerations</a:t>
            </a:r>
          </a:p>
        </p:txBody>
      </p:sp>
      <p:pic>
        <p:nvPicPr>
          <p:cNvPr id="1026" name="Picture 2" descr="Magnifying glass graphic clipart - Cliparting.com">
            <a:extLst>
              <a:ext uri="{FF2B5EF4-FFF2-40B4-BE49-F238E27FC236}">
                <a16:creationId xmlns:a16="http://schemas.microsoft.com/office/drawing/2014/main" xmlns="" id="{268F2965-3517-415B-97F8-051D1113B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4" y="2464582"/>
            <a:ext cx="4824548" cy="43934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gnifying glass graphic clipart - Cliparting.com">
            <a:extLst>
              <a:ext uri="{FF2B5EF4-FFF2-40B4-BE49-F238E27FC236}">
                <a16:creationId xmlns:a16="http://schemas.microsoft.com/office/drawing/2014/main" xmlns="" id="{E70B67AC-AE8F-4F3B-9A9F-A493E612C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322" y="2527088"/>
            <a:ext cx="4755908" cy="4330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2DFB4AB0-7AFE-498F-9EEF-951581A90267}"/>
              </a:ext>
            </a:extLst>
          </p:cNvPr>
          <p:cNvPicPr/>
          <p:nvPr/>
        </p:nvPicPr>
        <p:blipFill>
          <a:blip r:embed="rId3" cstate="print"/>
          <a:stretch>
            <a:fillRect/>
          </a:stretch>
        </p:blipFill>
        <p:spPr>
          <a:xfrm>
            <a:off x="10241280" y="6238279"/>
            <a:ext cx="1765922" cy="423176"/>
          </a:xfrm>
          <a:prstGeom prst="rect">
            <a:avLst/>
          </a:prstGeom>
        </p:spPr>
      </p:pic>
      <p:sp>
        <p:nvSpPr>
          <p:cNvPr id="5" name="TextBox 4">
            <a:extLst>
              <a:ext uri="{FF2B5EF4-FFF2-40B4-BE49-F238E27FC236}">
                <a16:creationId xmlns:a16="http://schemas.microsoft.com/office/drawing/2014/main" xmlns="" id="{14065628-FA21-4C4E-AF8C-385F052F3E00}"/>
              </a:ext>
            </a:extLst>
          </p:cNvPr>
          <p:cNvSpPr txBox="1"/>
          <p:nvPr/>
        </p:nvSpPr>
        <p:spPr>
          <a:xfrm>
            <a:off x="2380092" y="3429000"/>
            <a:ext cx="2736198" cy="1754326"/>
          </a:xfrm>
          <a:prstGeom prst="rect">
            <a:avLst/>
          </a:prstGeom>
          <a:noFill/>
        </p:spPr>
        <p:txBody>
          <a:bodyPr wrap="none" rtlCol="0">
            <a:spAutoFit/>
          </a:bodyPr>
          <a:lstStyle/>
          <a:p>
            <a:pPr algn="ctr"/>
            <a:r>
              <a:rPr lang="en-US" sz="3600" dirty="0"/>
              <a:t>US TREASURY</a:t>
            </a:r>
          </a:p>
          <a:p>
            <a:pPr algn="ctr"/>
            <a:r>
              <a:rPr lang="en-US" sz="3600" dirty="0"/>
              <a:t>REQUIRED </a:t>
            </a:r>
          </a:p>
          <a:p>
            <a:pPr algn="ctr"/>
            <a:r>
              <a:rPr lang="en-US" sz="3600" dirty="0"/>
              <a:t>REPORTING</a:t>
            </a:r>
          </a:p>
        </p:txBody>
      </p:sp>
      <p:sp>
        <p:nvSpPr>
          <p:cNvPr id="13" name="TextBox 12">
            <a:extLst>
              <a:ext uri="{FF2B5EF4-FFF2-40B4-BE49-F238E27FC236}">
                <a16:creationId xmlns:a16="http://schemas.microsoft.com/office/drawing/2014/main" xmlns="" id="{AF88C9D2-3446-4759-9A58-2B8C600CED5D}"/>
              </a:ext>
            </a:extLst>
          </p:cNvPr>
          <p:cNvSpPr txBox="1"/>
          <p:nvPr/>
        </p:nvSpPr>
        <p:spPr>
          <a:xfrm>
            <a:off x="7398310" y="3429000"/>
            <a:ext cx="2566728" cy="1754326"/>
          </a:xfrm>
          <a:prstGeom prst="rect">
            <a:avLst/>
          </a:prstGeom>
          <a:noFill/>
        </p:spPr>
        <p:txBody>
          <a:bodyPr wrap="none" rtlCol="0">
            <a:spAutoFit/>
          </a:bodyPr>
          <a:lstStyle/>
          <a:p>
            <a:pPr algn="ctr"/>
            <a:r>
              <a:rPr lang="en-US" sz="3600" dirty="0"/>
              <a:t>COUNTY </a:t>
            </a:r>
          </a:p>
          <a:p>
            <a:pPr algn="ctr"/>
            <a:r>
              <a:rPr lang="en-US" sz="3600" dirty="0"/>
              <a:t>SINGLE LINE </a:t>
            </a:r>
          </a:p>
          <a:p>
            <a:pPr algn="ctr"/>
            <a:r>
              <a:rPr lang="en-US" sz="3600" dirty="0"/>
              <a:t>AUDITS</a:t>
            </a:r>
          </a:p>
        </p:txBody>
      </p:sp>
    </p:spTree>
    <p:extLst>
      <p:ext uri="{BB962C8B-B14F-4D97-AF65-F5344CB8AC3E}">
        <p14:creationId xmlns:p14="http://schemas.microsoft.com/office/powerpoint/2010/main" val="215573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15B43E4C-18DA-438E-9F5E-D17E0691E09C}"/>
              </a:ext>
            </a:extLst>
          </p:cNvPr>
          <p:cNvPicPr>
            <a:picLocks noChangeAspect="1"/>
          </p:cNvPicPr>
          <p:nvPr/>
        </p:nvPicPr>
        <p:blipFill rotWithShape="1">
          <a:blip r:embed="rId2"/>
          <a:srcRect l="10344" r="10345"/>
          <a:stretch/>
        </p:blipFill>
        <p:spPr>
          <a:xfrm rot="21600000">
            <a:off x="2522356" y="10"/>
            <a:ext cx="9669642" cy="6857990"/>
          </a:xfrm>
          <a:prstGeom prst="rect">
            <a:avLst/>
          </a:prstGeom>
        </p:spPr>
      </p:pic>
      <p:sp>
        <p:nvSpPr>
          <p:cNvPr id="20" name="Rectangle 19">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0C571B07-DAD8-4EAC-8683-81FCE4AF07CA}"/>
              </a:ext>
            </a:extLst>
          </p:cNvPr>
          <p:cNvSpPr txBox="1"/>
          <p:nvPr/>
        </p:nvSpPr>
        <p:spPr>
          <a:xfrm>
            <a:off x="490330" y="1340896"/>
            <a:ext cx="3822189" cy="3742762"/>
          </a:xfrm>
          <a:prstGeom prst="rect">
            <a:avLst/>
          </a:prstGeom>
        </p:spPr>
        <p:txBody>
          <a:bodyPr vert="horz" lIns="91440" tIns="45720" rIns="91440" bIns="45720" rtlCol="0">
            <a:normAutofit/>
          </a:bodyPr>
          <a:lstStyle/>
          <a:p>
            <a:pPr>
              <a:lnSpc>
                <a:spcPct val="90000"/>
              </a:lnSpc>
              <a:spcAft>
                <a:spcPts val="600"/>
              </a:spcAft>
            </a:pPr>
            <a:r>
              <a:rPr lang="en-US" sz="6600" dirty="0"/>
              <a:t>We be in Uncharted Waters</a:t>
            </a:r>
          </a:p>
        </p:txBody>
      </p:sp>
    </p:spTree>
    <p:extLst>
      <p:ext uri="{BB962C8B-B14F-4D97-AF65-F5344CB8AC3E}">
        <p14:creationId xmlns:p14="http://schemas.microsoft.com/office/powerpoint/2010/main" val="35154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4534A20C-C463-4491-A524-805463F3C920}"/>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FFFFFF"/>
                </a:solidFill>
                <a:effectLst/>
                <a:uLnTx/>
                <a:uFillTx/>
                <a:latin typeface="Calibri Light" panose="020F0302020204030204"/>
                <a:ea typeface="+mn-ea"/>
                <a:cs typeface="+mn-cs"/>
              </a:rPr>
              <a:t>Make ARPA an Ordinance Driven Process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A1C3238A-43C3-4BCD-B878-E66235C97C2C}"/>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Where as</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we got some money…..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Where as</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we do not want a complicated audit…..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Now therefore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we’re going to document our decisions</a:t>
            </a:r>
          </a:p>
        </p:txBody>
      </p:sp>
      <p:pic>
        <p:nvPicPr>
          <p:cNvPr id="7" name="Picture 6">
            <a:extLst>
              <a:ext uri="{FF2B5EF4-FFF2-40B4-BE49-F238E27FC236}">
                <a16:creationId xmlns:a16="http://schemas.microsoft.com/office/drawing/2014/main" xmlns="" id="{E967FAA3-7101-416E-B80D-E141A4AC6E40}"/>
              </a:ext>
            </a:extLst>
          </p:cNvPr>
          <p:cNvPicPr/>
          <p:nvPr/>
        </p:nvPicPr>
        <p:blipFill>
          <a:blip r:embed="rId2" cstate="print"/>
          <a:stretch>
            <a:fillRect/>
          </a:stretch>
        </p:blipFill>
        <p:spPr>
          <a:xfrm>
            <a:off x="243840" y="6327324"/>
            <a:ext cx="1765922" cy="423176"/>
          </a:xfrm>
          <a:prstGeom prst="rect">
            <a:avLst/>
          </a:prstGeom>
        </p:spPr>
      </p:pic>
      <p:pic>
        <p:nvPicPr>
          <p:cNvPr id="9" name="Picture 8" descr="Free Auditors Cliparts, Download Free Auditors Cliparts png images, Free  ClipArts on Clipart Library">
            <a:extLst>
              <a:ext uri="{FF2B5EF4-FFF2-40B4-BE49-F238E27FC236}">
                <a16:creationId xmlns:a16="http://schemas.microsoft.com/office/drawing/2014/main" xmlns="" id="{DE25110B-9D12-407E-A20D-738E900D3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8366" y="229395"/>
            <a:ext cx="1713670" cy="17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86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1669BB-E5DA-45CC-85E1-7AFCF2A47CFA}"/>
              </a:ext>
            </a:extLst>
          </p:cNvPr>
          <p:cNvPicPr>
            <a:picLocks noChangeAspect="1"/>
          </p:cNvPicPr>
          <p:nvPr/>
        </p:nvPicPr>
        <p:blipFill>
          <a:blip r:embed="rId2"/>
          <a:stretch>
            <a:fillRect/>
          </a:stretch>
        </p:blipFill>
        <p:spPr>
          <a:xfrm>
            <a:off x="951411" y="1722464"/>
            <a:ext cx="10125434" cy="4770411"/>
          </a:xfrm>
          <a:prstGeom prst="rect">
            <a:avLst/>
          </a:prstGeom>
        </p:spPr>
      </p:pic>
      <p:sp>
        <p:nvSpPr>
          <p:cNvPr id="13" name="TextBox 12">
            <a:extLst>
              <a:ext uri="{FF2B5EF4-FFF2-40B4-BE49-F238E27FC236}">
                <a16:creationId xmlns:a16="http://schemas.microsoft.com/office/drawing/2014/main" xmlns="" id="{7477BA00-99FB-4829-98A0-A2E11E81891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mn-cs"/>
              </a:rPr>
              <a:t>Amend the Budget to Add ARPA</a:t>
            </a:r>
          </a:p>
        </p:txBody>
      </p:sp>
      <p:sp>
        <p:nvSpPr>
          <p:cNvPr id="6" name="Rectangle 5">
            <a:extLst>
              <a:ext uri="{FF2B5EF4-FFF2-40B4-BE49-F238E27FC236}">
                <a16:creationId xmlns:a16="http://schemas.microsoft.com/office/drawing/2014/main" xmlns="" id="{BB0B27B6-4954-40C7-B0B4-716F5EFC1800}"/>
              </a:ext>
            </a:extLst>
          </p:cNvPr>
          <p:cNvSpPr/>
          <p:nvPr/>
        </p:nvSpPr>
        <p:spPr>
          <a:xfrm>
            <a:off x="583474" y="1454331"/>
            <a:ext cx="11120846" cy="22293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CF1BAE22-367A-431E-B1EE-1F29B3BA1AC6}"/>
              </a:ext>
            </a:extLst>
          </p:cNvPr>
          <p:cNvPicPr/>
          <p:nvPr/>
        </p:nvPicPr>
        <p:blipFill>
          <a:blip r:embed="rId3" cstate="print"/>
          <a:stretch>
            <a:fillRect/>
          </a:stretch>
        </p:blipFill>
        <p:spPr>
          <a:xfrm>
            <a:off x="10241280" y="6238279"/>
            <a:ext cx="1765922" cy="423176"/>
          </a:xfrm>
          <a:prstGeom prst="rect">
            <a:avLst/>
          </a:prstGeom>
        </p:spPr>
      </p:pic>
      <p:pic>
        <p:nvPicPr>
          <p:cNvPr id="8" name="Picture 7" descr="Free Auditors Cliparts, Download Free Auditors Cliparts png images, Free  ClipArts on Clipart Library">
            <a:extLst>
              <a:ext uri="{FF2B5EF4-FFF2-40B4-BE49-F238E27FC236}">
                <a16:creationId xmlns:a16="http://schemas.microsoft.com/office/drawing/2014/main" xmlns="" id="{45820097-BF09-4EF8-9B7E-2AACF6B04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366" y="229395"/>
            <a:ext cx="1713670" cy="17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92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3068</TotalTime>
  <Words>1896</Words>
  <Application>Microsoft Office PowerPoint</Application>
  <PresentationFormat>Widescreen</PresentationFormat>
  <Paragraphs>372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DeLashmit</dc:creator>
  <cp:lastModifiedBy>Stephanie Helmuth</cp:lastModifiedBy>
  <cp:revision>5</cp:revision>
  <dcterms:created xsi:type="dcterms:W3CDTF">2021-09-15T12:57:10Z</dcterms:created>
  <dcterms:modified xsi:type="dcterms:W3CDTF">2021-11-19T14:43:20Z</dcterms:modified>
</cp:coreProperties>
</file>